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97" r:id="rId2"/>
    <p:sldId id="617" r:id="rId3"/>
    <p:sldId id="398" r:id="rId4"/>
    <p:sldId id="300" r:id="rId5"/>
    <p:sldId id="614" r:id="rId6"/>
    <p:sldId id="345" r:id="rId7"/>
    <p:sldId id="475" r:id="rId8"/>
    <p:sldId id="476" r:id="rId9"/>
    <p:sldId id="443" r:id="rId10"/>
    <p:sldId id="444" r:id="rId11"/>
    <p:sldId id="445" r:id="rId12"/>
    <p:sldId id="374" r:id="rId13"/>
    <p:sldId id="280" r:id="rId14"/>
    <p:sldId id="477" r:id="rId15"/>
    <p:sldId id="377" r:id="rId16"/>
    <p:sldId id="378" r:id="rId17"/>
    <p:sldId id="440" r:id="rId18"/>
    <p:sldId id="315" r:id="rId19"/>
    <p:sldId id="335" r:id="rId20"/>
    <p:sldId id="334" r:id="rId21"/>
    <p:sldId id="615" r:id="rId22"/>
    <p:sldId id="347" r:id="rId23"/>
    <p:sldId id="318" r:id="rId24"/>
    <p:sldId id="361" r:id="rId25"/>
    <p:sldId id="362" r:id="rId26"/>
    <p:sldId id="355" r:id="rId27"/>
    <p:sldId id="356" r:id="rId28"/>
    <p:sldId id="317" r:id="rId29"/>
    <p:sldId id="399" r:id="rId30"/>
    <p:sldId id="616" r:id="rId31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1234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5548263-EFAC-44CB-BCA1-BA2F8AF0AB82}" type="datetimeFigureOut">
              <a:rPr lang="fr-FR"/>
              <a:pPr>
                <a:defRPr/>
              </a:pPr>
              <a:t>05/10/2023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6BA0C4A-7719-41C5-8199-A928D64827E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19940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D5C7458-D358-4791-B5B0-5A9ABA06B062}" type="datetimeFigureOut">
              <a:rPr lang="fr-FR"/>
              <a:pPr>
                <a:defRPr/>
              </a:pPr>
              <a:t>05/10/2023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2E293FE-C994-4C48-94EF-4F43FB1F104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32423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6">
            <a:extLst>
              <a:ext uri="{FF2B5EF4-FFF2-40B4-BE49-F238E27FC236}">
                <a16:creationId xmlns:a16="http://schemas.microsoft.com/office/drawing/2014/main" id="{8E58AD4C-7190-4AA0-A1A2-FBBCD127D3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FA7D0A6-F3D1-4555-9FCE-298A1F18DFE3}" type="slidenum">
              <a:rPr lang="en-GB" altLang="ru-RU" sz="1200"/>
              <a:pPr eaLnBrk="1" hangingPunct="1"/>
              <a:t>18</a:t>
            </a:fld>
            <a:endParaRPr lang="en-GB" altLang="ru-RU" sz="1200"/>
          </a:p>
        </p:txBody>
      </p:sp>
      <p:sp>
        <p:nvSpPr>
          <p:cNvPr id="46083" name="Rectangle 1">
            <a:extLst>
              <a:ext uri="{FF2B5EF4-FFF2-40B4-BE49-F238E27FC236}">
                <a16:creationId xmlns:a16="http://schemas.microsoft.com/office/drawing/2014/main" id="{299EE2C1-B7C3-45B4-B4C4-6BD427E40C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4" name="Rectangle 2">
            <a:extLst>
              <a:ext uri="{FF2B5EF4-FFF2-40B4-BE49-F238E27FC236}">
                <a16:creationId xmlns:a16="http://schemas.microsoft.com/office/drawing/2014/main" id="{C4F3971F-97C4-40D1-AD3D-6BFCF25DFA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6400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6">
            <a:extLst>
              <a:ext uri="{FF2B5EF4-FFF2-40B4-BE49-F238E27FC236}">
                <a16:creationId xmlns:a16="http://schemas.microsoft.com/office/drawing/2014/main" id="{15C77E76-348D-45A9-9DFD-F30F447DB1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48C1966-8D5F-4173-BA6E-F94BB1E1868D}" type="slidenum">
              <a:rPr lang="en-GB" altLang="ru-RU" sz="1200"/>
              <a:pPr eaLnBrk="1" hangingPunct="1"/>
              <a:t>20</a:t>
            </a:fld>
            <a:endParaRPr lang="en-GB" altLang="ru-RU" sz="1200"/>
          </a:p>
        </p:txBody>
      </p:sp>
      <p:sp>
        <p:nvSpPr>
          <p:cNvPr id="47107" name="Rectangle 1">
            <a:extLst>
              <a:ext uri="{FF2B5EF4-FFF2-40B4-BE49-F238E27FC236}">
                <a16:creationId xmlns:a16="http://schemas.microsoft.com/office/drawing/2014/main" id="{117AF484-5CF5-4DB0-9824-66D99EF61E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8" name="Rectangle 2">
            <a:extLst>
              <a:ext uri="{FF2B5EF4-FFF2-40B4-BE49-F238E27FC236}">
                <a16:creationId xmlns:a16="http://schemas.microsoft.com/office/drawing/2014/main" id="{A2FD5601-3A29-40F5-BF24-56240CFE78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6400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6">
            <a:extLst>
              <a:ext uri="{FF2B5EF4-FFF2-40B4-BE49-F238E27FC236}">
                <a16:creationId xmlns:a16="http://schemas.microsoft.com/office/drawing/2014/main" id="{CF05D7AF-FC29-4B9B-9FAF-A95F1D8BC9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9E3A007-D818-4D40-B330-58286FB6A592}" type="slidenum">
              <a:rPr lang="en-GB" altLang="ru-RU" sz="1200"/>
              <a:pPr eaLnBrk="1" hangingPunct="1"/>
              <a:t>21</a:t>
            </a:fld>
            <a:endParaRPr lang="en-GB" altLang="ru-RU" sz="1200"/>
          </a:p>
        </p:txBody>
      </p:sp>
      <p:sp>
        <p:nvSpPr>
          <p:cNvPr id="48131" name="Rectangle 1">
            <a:extLst>
              <a:ext uri="{FF2B5EF4-FFF2-40B4-BE49-F238E27FC236}">
                <a16:creationId xmlns:a16="http://schemas.microsoft.com/office/drawing/2014/main" id="{0169E663-653B-44D7-9DF4-B33E34B846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2" name="Rectangle 2">
            <a:extLst>
              <a:ext uri="{FF2B5EF4-FFF2-40B4-BE49-F238E27FC236}">
                <a16:creationId xmlns:a16="http://schemas.microsoft.com/office/drawing/2014/main" id="{A899F597-D303-4E11-B8EA-5E9CCFAF04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6400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6">
            <a:extLst>
              <a:ext uri="{FF2B5EF4-FFF2-40B4-BE49-F238E27FC236}">
                <a16:creationId xmlns:a16="http://schemas.microsoft.com/office/drawing/2014/main" id="{F42919BD-ED5F-4778-A54F-25DE4976D5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2831CC3-DCC9-4908-9A0D-FC1765A829DE}" type="slidenum">
              <a:rPr lang="en-GB" altLang="ru-RU" sz="1200"/>
              <a:pPr eaLnBrk="1" hangingPunct="1"/>
              <a:t>22</a:t>
            </a:fld>
            <a:endParaRPr lang="en-GB" altLang="ru-RU" sz="1200"/>
          </a:p>
        </p:txBody>
      </p:sp>
      <p:sp>
        <p:nvSpPr>
          <p:cNvPr id="49155" name="Rectangle 1">
            <a:extLst>
              <a:ext uri="{FF2B5EF4-FFF2-40B4-BE49-F238E27FC236}">
                <a16:creationId xmlns:a16="http://schemas.microsoft.com/office/drawing/2014/main" id="{9D8B536A-44E4-4FF2-ABA3-AA0F901E1E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6" name="Rectangle 2">
            <a:extLst>
              <a:ext uri="{FF2B5EF4-FFF2-40B4-BE49-F238E27FC236}">
                <a16:creationId xmlns:a16="http://schemas.microsoft.com/office/drawing/2014/main" id="{BF1F8F80-44DB-4D04-914B-C5409B04A1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6400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6">
            <a:extLst>
              <a:ext uri="{FF2B5EF4-FFF2-40B4-BE49-F238E27FC236}">
                <a16:creationId xmlns:a16="http://schemas.microsoft.com/office/drawing/2014/main" id="{D6D0730C-EF37-4EB9-B313-7F942F7C4B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64524237-9CBB-4E1F-9DBE-68B808CE8F4B}" type="slidenum">
              <a:rPr lang="en-GB" altLang="ru-RU" sz="1200">
                <a:latin typeface="Arial" panose="020B0604020202020204" pitchFamily="34" charset="0"/>
              </a:rPr>
              <a:pPr eaLnBrk="1" hangingPunct="1"/>
              <a:t>26</a:t>
            </a:fld>
            <a:endParaRPr lang="en-GB" altLang="ru-RU" sz="1200">
              <a:latin typeface="Arial" panose="020B0604020202020204" pitchFamily="34" charset="0"/>
            </a:endParaRPr>
          </a:p>
        </p:txBody>
      </p:sp>
      <p:sp>
        <p:nvSpPr>
          <p:cNvPr id="82947" name="Rectangle 1">
            <a:extLst>
              <a:ext uri="{FF2B5EF4-FFF2-40B4-BE49-F238E27FC236}">
                <a16:creationId xmlns:a16="http://schemas.microsoft.com/office/drawing/2014/main" id="{E0DD907F-13C9-493C-9DF4-0EF910CDE0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2">
            <a:extLst>
              <a:ext uri="{FF2B5EF4-FFF2-40B4-BE49-F238E27FC236}">
                <a16:creationId xmlns:a16="http://schemas.microsoft.com/office/drawing/2014/main" id="{EF40FE36-41C3-4DE1-A528-2909677F8B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6400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8AD4B417-FD7D-447D-8ED7-FE35877301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D458B15-484D-49AB-B2F6-7AD1A35D4D1A}" type="slidenum">
              <a:rPr lang="ru-RU" altLang="ru-RU"/>
              <a:pPr eaLnBrk="1" hangingPunct="1"/>
              <a:t>28</a:t>
            </a:fld>
            <a:endParaRPr lang="ru-RU" altLang="ru-RU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09B37E38-3AD2-41D5-9118-1306466303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7462AFEE-96A4-40EF-865E-75ACFD2FD6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/>
              <a:t>В 1996 году профессором Тверского Гос. Унив. Шеретовым была опубликована и исследована… </a:t>
            </a:r>
            <a:endParaRPr lang="en-US" altLang="ru-RU"/>
          </a:p>
          <a:p>
            <a:pPr eaLnBrk="1" hangingPunct="1"/>
            <a:r>
              <a:rPr lang="ru-RU" altLang="ru-RU"/>
              <a:t>Система = НС + доп. слаг. </a:t>
            </a:r>
            <a:endParaRPr lang="en-US" altLang="ru-RU"/>
          </a:p>
          <a:p>
            <a:pPr eaLnBrk="1" hangingPunct="1"/>
            <a:r>
              <a:rPr lang="ru-RU" altLang="ru-RU"/>
              <a:t>Система обладает точными решениями …</a:t>
            </a:r>
          </a:p>
          <a:p>
            <a:pPr eaLnBrk="1" hangingPunct="1"/>
            <a:r>
              <a:rPr lang="ru-RU" altLang="ru-RU"/>
              <a:t>В данной работе эта система рассматривается как система НС с дополнительным регуляризатором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FR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08BDB-B0D1-4A0B-B253-B02D8420B29E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143768" y="274638"/>
            <a:ext cx="1543032" cy="6081712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543692" cy="6081712"/>
          </a:xfrm>
          <a:ln>
            <a:solidFill>
              <a:schemeClr val="accent1"/>
            </a:solidFill>
          </a:ln>
        </p:spPr>
        <p:txBody>
          <a:bodyPr vert="eaVert"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92F20-D18C-40CF-A532-34D67C904C86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3" y="142875"/>
            <a:ext cx="8715375" cy="642938"/>
          </a:xfrm>
        </p:spPr>
        <p:txBody>
          <a:bodyPr/>
          <a:lstStyle/>
          <a:p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313" y="785813"/>
            <a:ext cx="8715375" cy="5570537"/>
          </a:xfrm>
        </p:spPr>
        <p:txBody>
          <a:bodyPr/>
          <a:lstStyle/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  <a:p>
            <a:pPr lvl="1"/>
            <a:r>
              <a:rPr lang="en-US" dirty="0" err="1"/>
              <a:t>Второй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2"/>
            <a:r>
              <a:rPr lang="en-US" dirty="0" err="1"/>
              <a:t>Третий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3"/>
            <a:r>
              <a:rPr lang="en-US" dirty="0" err="1"/>
              <a:t>Четвертый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4"/>
            <a:r>
              <a:rPr lang="en-US" dirty="0" err="1"/>
              <a:t>Пятый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ru-RU" dirty="0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D9EAA-6592-4679-9ACE-17FFACE214B5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B87B16-3E7B-43CE-A030-D0AC63679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266A10-5611-45EC-BA32-123D73FE3211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2700412-A5FE-433F-A6B8-9510ABBE70C1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F211536C-CD8E-436C-B38F-2A229DBB797E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A23FF77B-CD6B-4B81-A4BD-FC3F12DEF6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EE6890B6-1BA9-4C62-BBA8-B548B5F47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9B06BEF9-FEF9-4576-A63B-A824B3DB1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8F24316-3650-4CAF-83D0-BF26F4AFCFAD}" type="slidenum">
              <a:rPr lang="ru-RU" altLang="ru-RU"/>
              <a:pPr/>
              <a:t>‹N°›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6891887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5C1ECC6-9E3C-4CA9-AA72-54A8AA02A1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17B92F6-6915-4ECC-A688-697A126396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9CC718E-0B5A-4275-AEA0-853607B020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0C4A81-AF9F-4D95-8DCB-898D0A8404C2}" type="slidenum">
              <a:rPr lang="ru-RU" altLang="ru-RU"/>
              <a:pPr/>
              <a:t>‹N°›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45618627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Мультимедиа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72EF8F-AA68-4704-84E8-F6D03D96D6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19C1A5-4C78-46A9-9113-4532D170F7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5414CC-0B86-46C2-B7D2-D466884773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CD0DE-8D1A-4ABD-996D-9C06E3E1F9DC}" type="slidenum">
              <a:rPr lang="ru-RU" altLang="ru-RU"/>
              <a:pPr/>
              <a:t>‹N°›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9947573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6"/>
          <p:cNvSpPr txBox="1"/>
          <p:nvPr userDrawn="1"/>
        </p:nvSpPr>
        <p:spPr>
          <a:xfrm>
            <a:off x="8215313" y="6356350"/>
            <a:ext cx="493712" cy="396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F77BF2F-4EC6-4006-B001-4DAD3CAA72DB}" type="slidenum">
              <a:rPr lang="fr-FR" sz="2000">
                <a:solidFill>
                  <a:schemeClr val="accent2"/>
                </a:solidFill>
                <a:latin typeface="+mn-l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‹N°›</a:t>
            </a:fld>
            <a:endParaRPr lang="fr-FR" sz="2000" dirty="0">
              <a:solidFill>
                <a:schemeClr val="accent2"/>
              </a:solidFill>
              <a:latin typeface="+mn-lt"/>
              <a:cs typeface="+mn-cs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pour modifier le style du titre</a:t>
            </a:r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4282" y="142853"/>
            <a:ext cx="8715436" cy="857256"/>
          </a:xfrm>
        </p:spPr>
        <p:txBody>
          <a:bodyPr anchor="t"/>
          <a:lstStyle>
            <a:lvl1pPr algn="l">
              <a:defRPr sz="2800" b="1" cap="none" baseline="0"/>
            </a:lvl1pPr>
          </a:lstStyle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14282" y="1000110"/>
            <a:ext cx="8715436" cy="521497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86BE9-0C6E-4B9D-8CCF-17567B1CE8DC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14380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857232"/>
            <a:ext cx="4038600" cy="5499118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857232"/>
            <a:ext cx="4038600" cy="5499118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C779F-D41B-403F-8062-C7284054CE46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39070-45BE-4D1C-8368-EC27D90EDCA8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3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DE0C5-E4A2-4980-A2BC-F7F10208AD90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EE7D3-F67C-4526-8768-729CA2306847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4282" y="273050"/>
            <a:ext cx="325123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354668" cy="6083300"/>
          </a:xfrm>
        </p:spPr>
        <p:txBody>
          <a:bodyPr/>
          <a:lstStyle>
            <a:lvl1pPr>
              <a:defRPr sz="2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14282" y="1435100"/>
            <a:ext cx="3251231" cy="4921250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249FF-3E56-4EA8-B413-97E448611664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5C163-3EBE-4179-9D25-3D1D273C44DB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214313" y="142875"/>
            <a:ext cx="871537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614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214313" y="785813"/>
            <a:ext cx="8715375" cy="55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143875" y="6196013"/>
            <a:ext cx="785813" cy="52546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accent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507672-F52E-4C5F-BEEB-9080854B24D0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8" r:id="rId11"/>
    <p:sldLayoutId id="2147483675" r:id="rId12"/>
    <p:sldLayoutId id="2147483679" r:id="rId13"/>
    <p:sldLayoutId id="2147483680" r:id="rId14"/>
    <p:sldLayoutId id="2147483681" r:id="rId15"/>
  </p:sldLayoutIdLst>
  <p:transition spd="slow">
    <p:push dir="u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180975" indent="-1809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446088" indent="-1905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627063" indent="-1381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93763" indent="-23336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73150" indent="-1492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hyperlink" Target="mailto:telizar@mail.r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8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17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13" Type="http://schemas.openxmlformats.org/officeDocument/2006/relationships/oleObject" Target="../embeddings/oleObject21.bin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24.w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wmf"/><Relationship Id="rId11" Type="http://schemas.openxmlformats.org/officeDocument/2006/relationships/oleObject" Target="../embeddings/oleObject20.bin"/><Relationship Id="rId5" Type="http://schemas.openxmlformats.org/officeDocument/2006/relationships/oleObject" Target="../embeddings/oleObject17.bin"/><Relationship Id="rId15" Type="http://schemas.openxmlformats.org/officeDocument/2006/relationships/oleObject" Target="../embeddings/oleObject22.bin"/><Relationship Id="rId10" Type="http://schemas.openxmlformats.org/officeDocument/2006/relationships/image" Target="../media/image23.wmf"/><Relationship Id="rId4" Type="http://schemas.openxmlformats.org/officeDocument/2006/relationships/image" Target="../media/image20.wmf"/><Relationship Id="rId9" Type="http://schemas.openxmlformats.org/officeDocument/2006/relationships/oleObject" Target="../embeddings/oleObject19.bin"/><Relationship Id="rId14" Type="http://schemas.openxmlformats.org/officeDocument/2006/relationships/image" Target="../media/image25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5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27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30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oleObject" Target="../embeddings/oleObject29.bin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wmf"/><Relationship Id="rId4" Type="http://schemas.openxmlformats.org/officeDocument/2006/relationships/oleObject" Target="../embeddings/oleObject30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13" Type="http://schemas.openxmlformats.org/officeDocument/2006/relationships/image" Target="../media/image40.wmf"/><Relationship Id="rId3" Type="http://schemas.openxmlformats.org/officeDocument/2006/relationships/image" Target="../media/image35.wmf"/><Relationship Id="rId7" Type="http://schemas.openxmlformats.org/officeDocument/2006/relationships/image" Target="../media/image37.wmf"/><Relationship Id="rId12" Type="http://schemas.openxmlformats.org/officeDocument/2006/relationships/oleObject" Target="../embeddings/oleObject36.bin"/><Relationship Id="rId2" Type="http://schemas.openxmlformats.org/officeDocument/2006/relationships/oleObject" Target="../embeddings/oleObject31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33.bin"/><Relationship Id="rId11" Type="http://schemas.openxmlformats.org/officeDocument/2006/relationships/image" Target="../media/image39.wmf"/><Relationship Id="rId5" Type="http://schemas.openxmlformats.org/officeDocument/2006/relationships/image" Target="../media/image36.wmf"/><Relationship Id="rId15" Type="http://schemas.openxmlformats.org/officeDocument/2006/relationships/image" Target="../media/image41.wmf"/><Relationship Id="rId10" Type="http://schemas.openxmlformats.org/officeDocument/2006/relationships/oleObject" Target="../embeddings/oleObject35.bin"/><Relationship Id="rId4" Type="http://schemas.openxmlformats.org/officeDocument/2006/relationships/oleObject" Target="../embeddings/oleObject32.bin"/><Relationship Id="rId9" Type="http://schemas.openxmlformats.org/officeDocument/2006/relationships/image" Target="../media/image38.wmf"/><Relationship Id="rId14" Type="http://schemas.openxmlformats.org/officeDocument/2006/relationships/oleObject" Target="../embeddings/oleObject37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1.bin"/><Relationship Id="rId3" Type="http://schemas.openxmlformats.org/officeDocument/2006/relationships/image" Target="../media/image42.wmf"/><Relationship Id="rId7" Type="http://schemas.openxmlformats.org/officeDocument/2006/relationships/image" Target="../media/image44.wmf"/><Relationship Id="rId2" Type="http://schemas.openxmlformats.org/officeDocument/2006/relationships/oleObject" Target="../embeddings/oleObject38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40.bin"/><Relationship Id="rId5" Type="http://schemas.openxmlformats.org/officeDocument/2006/relationships/image" Target="../media/image43.wmf"/><Relationship Id="rId4" Type="http://schemas.openxmlformats.org/officeDocument/2006/relationships/oleObject" Target="../embeddings/oleObject39.bin"/><Relationship Id="rId9" Type="http://schemas.openxmlformats.org/officeDocument/2006/relationships/image" Target="../media/image45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oleObject" Target="../embeddings/oleObject42.bin"/><Relationship Id="rId7" Type="http://schemas.openxmlformats.org/officeDocument/2006/relationships/oleObject" Target="../embeddings/oleObject44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43.bin"/><Relationship Id="rId4" Type="http://schemas.openxmlformats.org/officeDocument/2006/relationships/image" Target="../media/image46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oleObject" Target="../embeddings/oleObject45.bin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wmf"/><Relationship Id="rId4" Type="http://schemas.openxmlformats.org/officeDocument/2006/relationships/oleObject" Target="../embeddings/oleObject46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13" Type="http://schemas.openxmlformats.org/officeDocument/2006/relationships/oleObject" Target="../embeddings/oleObject52.bin"/><Relationship Id="rId18" Type="http://schemas.openxmlformats.org/officeDocument/2006/relationships/image" Target="../media/image57.wmf"/><Relationship Id="rId3" Type="http://schemas.openxmlformats.org/officeDocument/2006/relationships/oleObject" Target="../embeddings/oleObject47.bin"/><Relationship Id="rId7" Type="http://schemas.openxmlformats.org/officeDocument/2006/relationships/oleObject" Target="../embeddings/oleObject49.bin"/><Relationship Id="rId12" Type="http://schemas.openxmlformats.org/officeDocument/2006/relationships/image" Target="../media/image54.wmf"/><Relationship Id="rId17" Type="http://schemas.openxmlformats.org/officeDocument/2006/relationships/oleObject" Target="../embeddings/oleObject54.bin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6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wmf"/><Relationship Id="rId11" Type="http://schemas.openxmlformats.org/officeDocument/2006/relationships/oleObject" Target="../embeddings/oleObject51.bin"/><Relationship Id="rId5" Type="http://schemas.openxmlformats.org/officeDocument/2006/relationships/oleObject" Target="../embeddings/oleObject48.bin"/><Relationship Id="rId15" Type="http://schemas.openxmlformats.org/officeDocument/2006/relationships/oleObject" Target="../embeddings/oleObject53.bin"/><Relationship Id="rId10" Type="http://schemas.openxmlformats.org/officeDocument/2006/relationships/image" Target="../media/image53.wmf"/><Relationship Id="rId4" Type="http://schemas.openxmlformats.org/officeDocument/2006/relationships/image" Target="../media/image50.wmf"/><Relationship Id="rId9" Type="http://schemas.openxmlformats.org/officeDocument/2006/relationships/oleObject" Target="../embeddings/oleObject50.bin"/><Relationship Id="rId14" Type="http://schemas.openxmlformats.org/officeDocument/2006/relationships/image" Target="../media/image55.w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4FDFE26C-A406-4CE0-B042-3EAE2AEEAC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625" y="2276871"/>
            <a:ext cx="8448675" cy="2577703"/>
          </a:xfrm>
        </p:spPr>
        <p:txBody>
          <a:bodyPr/>
          <a:lstStyle/>
          <a:p>
            <a:pPr eaLnBrk="1" hangingPunct="1"/>
            <a:r>
              <a:rPr lang="ru-RU" altLang="ru-RU" sz="3000" dirty="0"/>
              <a:t>Моделирование задач гидродинамики в рамках открытых пакетов</a:t>
            </a:r>
            <a:br>
              <a:rPr lang="ru-RU" altLang="ru-RU" sz="3000" dirty="0"/>
            </a:br>
            <a:br>
              <a:rPr lang="ru-RU" altLang="ru-RU" sz="3000" dirty="0"/>
            </a:br>
            <a:r>
              <a:rPr lang="ru-RU" altLang="ru-RU" sz="3000" dirty="0"/>
              <a:t>Уравнения газовой динамики со сглаживанием</a:t>
            </a:r>
            <a:br>
              <a:rPr lang="ru-RU" altLang="ru-RU" sz="3000" dirty="0"/>
            </a:br>
            <a:br>
              <a:rPr lang="ru-RU" altLang="ru-RU" sz="3000" dirty="0"/>
            </a:br>
            <a:r>
              <a:rPr lang="ru-RU" altLang="ru-RU" sz="2000" dirty="0"/>
              <a:t>проф. </a:t>
            </a:r>
            <a:r>
              <a:rPr lang="ru-RU" altLang="ru-RU" sz="2400" dirty="0"/>
              <a:t>Елизарова Татьяна Геннадьевна</a:t>
            </a:r>
            <a:br>
              <a:rPr lang="ru-RU" altLang="ru-RU" sz="3000" dirty="0"/>
            </a:br>
            <a:endParaRPr lang="ru-RU" altLang="ru-RU" sz="3000" dirty="0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65A526C-D6A1-4DE5-919C-AC8FFC47462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28624" y="4854575"/>
            <a:ext cx="8247831" cy="17176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en-US" altLang="ru-RU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ru-RU" altLang="ru-RU" sz="2000" dirty="0"/>
              <a:t>Институт прикладной математики им. М.В. Келдыша РАН</a:t>
            </a:r>
            <a:endParaRPr lang="en-US" altLang="ru-RU" sz="2000" dirty="0"/>
          </a:p>
          <a:p>
            <a:r>
              <a:rPr lang="en-US" sz="2000" dirty="0">
                <a:hlinkClick r:id="rId4"/>
              </a:rPr>
              <a:t>telizar@mail.ru</a:t>
            </a:r>
            <a:endParaRPr lang="en-US" sz="2000" dirty="0"/>
          </a:p>
          <a:p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http://elizarova.imamod.ru/ 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ru-RU" sz="2000" dirty="0"/>
          </a:p>
          <a:p>
            <a:pPr eaLnBrk="1" hangingPunct="1">
              <a:lnSpc>
                <a:spcPct val="80000"/>
              </a:lnSpc>
              <a:defRPr/>
            </a:pPr>
            <a:endParaRPr lang="en-US" altLang="ru-RU" sz="2000" dirty="0"/>
          </a:p>
          <a:p>
            <a:pPr eaLnBrk="1" hangingPunct="1">
              <a:lnSpc>
                <a:spcPct val="80000"/>
              </a:lnSpc>
              <a:defRPr/>
            </a:pPr>
            <a:endParaRPr lang="en-US" altLang="ru-RU" sz="2000" dirty="0"/>
          </a:p>
        </p:txBody>
      </p:sp>
      <p:pic>
        <p:nvPicPr>
          <p:cNvPr id="4101" name="Picture 8" descr="imm">
            <a:extLst>
              <a:ext uri="{FF2B5EF4-FFF2-40B4-BE49-F238E27FC236}">
                <a16:creationId xmlns:a16="http://schemas.microsoft.com/office/drawing/2014/main" id="{CA18ECA9-5C25-4CBE-8CB4-6BAF6A734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90963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Box 8">
            <a:extLst>
              <a:ext uri="{FF2B5EF4-FFF2-40B4-BE49-F238E27FC236}">
                <a16:creationId xmlns:a16="http://schemas.microsoft.com/office/drawing/2014/main" id="{DC526D1F-A747-4D1D-B478-9F6E05022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0500" y="285750"/>
            <a:ext cx="51435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Лекция 2</a:t>
            </a:r>
          </a:p>
        </p:txBody>
      </p:sp>
      <p:pic>
        <p:nvPicPr>
          <p:cNvPr id="2" name="Cours 2 JCL">
            <a:hlinkClick r:id="" action="ppaction://media"/>
            <a:extLst>
              <a:ext uri="{FF2B5EF4-FFF2-40B4-BE49-F238E27FC236}">
                <a16:creationId xmlns:a16="http://schemas.microsoft.com/office/drawing/2014/main" id="{46958C4E-161D-BEC1-601A-C1C0CC626C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2120" y="994002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8000"/>
    </mc:Choice>
    <mc:Fallback xmlns="">
      <p:transition advClick="0" advTm="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63687400-AEC4-4FC8-98F7-7AB7F3F5F1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25487"/>
          </a:xfrm>
          <a:noFill/>
        </p:spPr>
        <p:txBody>
          <a:bodyPr/>
          <a:lstStyle/>
          <a:p>
            <a:r>
              <a:rPr lang="ru-RU" altLang="ru-RU" sz="3000"/>
              <a:t>Способы замыкания</a:t>
            </a:r>
          </a:p>
        </p:txBody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D4054A1-52D0-45E9-9F67-01C4D80C86C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916238" y="1125538"/>
            <a:ext cx="3457575" cy="46037"/>
          </a:xfrm>
          <a:noFill/>
        </p:spPr>
        <p:txBody>
          <a:bodyPr/>
          <a:lstStyle/>
          <a:p>
            <a:pPr>
              <a:buFontTx/>
              <a:buNone/>
            </a:pPr>
            <a:r>
              <a:rPr lang="en-US" altLang="ru-RU" sz="1800"/>
              <a:t> </a:t>
            </a:r>
          </a:p>
          <a:p>
            <a:pPr>
              <a:buFontTx/>
              <a:buNone/>
            </a:pPr>
            <a:endParaRPr lang="ru-RU" altLang="ru-RU" sz="1800" b="1"/>
          </a:p>
        </p:txBody>
      </p:sp>
      <p:graphicFrame>
        <p:nvGraphicFramePr>
          <p:cNvPr id="5122" name="Object 2">
            <a:extLst>
              <a:ext uri="{FF2B5EF4-FFF2-40B4-BE49-F238E27FC236}">
                <a16:creationId xmlns:a16="http://schemas.microsoft.com/office/drawing/2014/main" id="{DAB0C6F3-AECB-4439-8824-E0B5FF3308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3090659"/>
              </p:ext>
            </p:extLst>
          </p:nvPr>
        </p:nvGraphicFramePr>
        <p:xfrm>
          <a:off x="3347864" y="2575247"/>
          <a:ext cx="5062537" cy="323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301920" imgH="2209680" progId="Equation.DSMT4">
                  <p:embed/>
                </p:oleObj>
              </mc:Choice>
              <mc:Fallback>
                <p:oleObj name="Equation" r:id="rId2" imgW="3301920" imgH="2209680" progId="Equation.DSMT4">
                  <p:embed/>
                  <p:pic>
                    <p:nvPicPr>
                      <p:cNvPr id="5122" name="Object 2">
                        <a:extLst>
                          <a:ext uri="{FF2B5EF4-FFF2-40B4-BE49-F238E27FC236}">
                            <a16:creationId xmlns:a16="http://schemas.microsoft.com/office/drawing/2014/main" id="{DAB0C6F3-AECB-4439-8824-E0B5FF3308F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7864" y="2575247"/>
                        <a:ext cx="5062537" cy="323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5" name="Rectangle 5">
            <a:extLst>
              <a:ext uri="{FF2B5EF4-FFF2-40B4-BE49-F238E27FC236}">
                <a16:creationId xmlns:a16="http://schemas.microsoft.com/office/drawing/2014/main" id="{9C8F00F4-6EF3-49FD-B9BE-E932C6403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2070422"/>
            <a:ext cx="49688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ru-RU" altLang="ru-RU" sz="2000" dirty="0"/>
              <a:t>Пространственно-</a:t>
            </a:r>
            <a:r>
              <a:rPr lang="ru-RU" altLang="ru-RU" sz="2000" dirty="0">
                <a:solidFill>
                  <a:srgbClr val="FF0000"/>
                </a:solidFill>
              </a:rPr>
              <a:t>временные</a:t>
            </a:r>
            <a:r>
              <a:rPr lang="ru-RU" altLang="ru-RU" sz="2000" dirty="0"/>
              <a:t> средние</a:t>
            </a:r>
            <a:endParaRPr lang="ru-RU" altLang="ru-RU" sz="2000" b="1" dirty="0"/>
          </a:p>
        </p:txBody>
      </p:sp>
      <p:sp>
        <p:nvSpPr>
          <p:cNvPr id="5126" name="Rectangle 7">
            <a:extLst>
              <a:ext uri="{FF2B5EF4-FFF2-40B4-BE49-F238E27FC236}">
                <a16:creationId xmlns:a16="http://schemas.microsoft.com/office/drawing/2014/main" id="{3755C05B-BCD6-485E-90D4-C7479F1E0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1071563"/>
            <a:ext cx="8429625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altLang="ru-RU" sz="2000" dirty="0"/>
              <a:t>Неклассический вариант определения газодинамических параметров  (</a:t>
            </a:r>
            <a:r>
              <a:rPr lang="ru-RU" altLang="ru-RU" sz="2000" dirty="0" err="1"/>
              <a:t>Ю.В.Шеретов</a:t>
            </a:r>
            <a:r>
              <a:rPr lang="ru-RU" altLang="ru-RU" sz="2000" dirty="0"/>
              <a:t>) </a:t>
            </a:r>
            <a:r>
              <a:rPr lang="en-US" altLang="ru-RU" sz="2000" dirty="0"/>
              <a:t> 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82485E6-B669-AC1D-9D9F-D5D7F5320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CD0DE-8D1A-4ABD-996D-9C06E3E1F9DC}" type="slidenum">
              <a:rPr lang="ru-RU" altLang="ru-RU" smtClean="0"/>
              <a:pPr/>
              <a:t>10</a:t>
            </a:fld>
            <a:endParaRPr lang="ru-RU" altLang="ru-RU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3028EF7-86A4-C3CE-C48C-F20727645A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407" y="2205038"/>
            <a:ext cx="2263336" cy="2270957"/>
          </a:xfrm>
          <a:prstGeom prst="rect">
            <a:avLst/>
          </a:prstGeom>
        </p:spPr>
      </p:pic>
    </p:spTree>
  </p:cSld>
  <p:clrMapOvr>
    <a:masterClrMapping/>
  </p:clrMapOvr>
  <p:transition spd="slow" advClick="0" advTm="230000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>
            <a:extLst>
              <a:ext uri="{FF2B5EF4-FFF2-40B4-BE49-F238E27FC236}">
                <a16:creationId xmlns:a16="http://schemas.microsoft.com/office/drawing/2014/main" id="{595E4112-7385-4C9C-8398-C59A7431A5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28750" y="1571625"/>
          <a:ext cx="6197600" cy="336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828800" imgH="1663560" progId="">
                  <p:embed/>
                </p:oleObj>
              </mc:Choice>
              <mc:Fallback>
                <p:oleObj name="Equation" r:id="rId2" imgW="1828800" imgH="1663560" progId="">
                  <p:embed/>
                  <p:pic>
                    <p:nvPicPr>
                      <p:cNvPr id="6146" name="Object 2">
                        <a:extLst>
                          <a:ext uri="{FF2B5EF4-FFF2-40B4-BE49-F238E27FC236}">
                            <a16:creationId xmlns:a16="http://schemas.microsoft.com/office/drawing/2014/main" id="{595E4112-7385-4C9C-8398-C59A7431A55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1640"/>
                      <a:stretch>
                        <a:fillRect/>
                      </a:stretch>
                    </p:blipFill>
                    <p:spPr bwMode="auto">
                      <a:xfrm>
                        <a:off x="1428750" y="1571625"/>
                        <a:ext cx="6197600" cy="3368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8" name="TextBox 3">
            <a:extLst>
              <a:ext uri="{FF2B5EF4-FFF2-40B4-BE49-F238E27FC236}">
                <a16:creationId xmlns:a16="http://schemas.microsoft.com/office/drawing/2014/main" id="{C26A51A4-2D80-49CB-8AA9-4DAC88CCB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5517232"/>
            <a:ext cx="7858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/>
              <a:t>Как найти добавки</a:t>
            </a:r>
            <a:r>
              <a:rPr lang="fr-FR" altLang="ru-RU" sz="2800"/>
              <a:t> ?</a:t>
            </a:r>
            <a:endParaRPr lang="fr-FR" altLang="ru-RU" sz="280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5C17391-3209-8B24-2142-F93E21C5A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142875"/>
            <a:ext cx="8715375" cy="1428750"/>
          </a:xfrm>
        </p:spPr>
        <p:txBody>
          <a:bodyPr/>
          <a:lstStyle/>
          <a:p>
            <a:r>
              <a:rPr lang="ru-RU" dirty="0"/>
              <a:t>Неклассический способ замыкания --</a:t>
            </a:r>
            <a:br>
              <a:rPr lang="ru-RU" dirty="0"/>
            </a:br>
            <a:r>
              <a:rPr lang="ru-RU" dirty="0" err="1">
                <a:solidFill>
                  <a:schemeClr val="accent1"/>
                </a:solidFill>
              </a:rPr>
              <a:t>к</a:t>
            </a:r>
            <a:r>
              <a:rPr lang="ru-RU" dirty="0" err="1"/>
              <a:t>вази</a:t>
            </a:r>
            <a:r>
              <a:rPr lang="ru-RU" dirty="0" err="1">
                <a:solidFill>
                  <a:schemeClr val="accent1"/>
                </a:solidFill>
              </a:rPr>
              <a:t>г</a:t>
            </a:r>
            <a:r>
              <a:rPr lang="ru-RU" dirty="0" err="1"/>
              <a:t>азо</a:t>
            </a:r>
            <a:r>
              <a:rPr lang="ru-RU" dirty="0" err="1">
                <a:solidFill>
                  <a:schemeClr val="accent1"/>
                </a:solidFill>
              </a:rPr>
              <a:t>д</a:t>
            </a:r>
            <a:r>
              <a:rPr lang="ru-RU" dirty="0" err="1"/>
              <a:t>инамические</a:t>
            </a:r>
            <a:r>
              <a:rPr lang="ru-RU" dirty="0"/>
              <a:t> уравнения (КГД)</a:t>
            </a:r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20B0DAF-AC65-02D8-B7CB-A71D63C38D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8EE7D3-F67C-4526-8768-729CA2306847}" type="slidenum">
              <a:rPr lang="fr-FR" smtClean="0"/>
              <a:pPr>
                <a:defRPr/>
              </a:pPr>
              <a:t>11</a:t>
            </a:fld>
            <a:endParaRPr lang="fr-FR" dirty="0"/>
          </a:p>
        </p:txBody>
      </p:sp>
    </p:spTree>
  </p:cSld>
  <p:clrMapOvr>
    <a:masterClrMapping/>
  </p:clrMapOvr>
  <p:transition spd="slow" advClick="0" advTm="142000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3">
            <a:extLst>
              <a:ext uri="{FF2B5EF4-FFF2-40B4-BE49-F238E27FC236}">
                <a16:creationId xmlns:a16="http://schemas.microsoft.com/office/drawing/2014/main" id="{5A20B2B0-CF0C-4153-9A2B-8427E920AD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2199366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ru-RU" altLang="ru-RU" sz="2400" dirty="0">
                <a:solidFill>
                  <a:schemeClr val="tx1"/>
                </a:solidFill>
              </a:rPr>
              <a:t>Кинетическая модель</a:t>
            </a:r>
            <a:r>
              <a:rPr lang="en-US" altLang="ru-RU" sz="2400" dirty="0">
                <a:solidFill>
                  <a:schemeClr val="tx1"/>
                </a:solidFill>
              </a:rPr>
              <a:t>:</a:t>
            </a:r>
            <a:r>
              <a:rPr lang="ru-RU" altLang="ru-RU" sz="2400" dirty="0">
                <a:solidFill>
                  <a:schemeClr val="tx1"/>
                </a:solidFill>
              </a:rPr>
              <a:t> </a:t>
            </a:r>
            <a:r>
              <a:rPr lang="en-US" altLang="ru-RU" sz="2400" dirty="0">
                <a:solidFill>
                  <a:schemeClr val="tx1"/>
                </a:solidFill>
              </a:rPr>
              <a:t> </a:t>
            </a:r>
            <a:r>
              <a:rPr lang="ru-RU" altLang="ru-RU" sz="2400" dirty="0" err="1">
                <a:solidFill>
                  <a:schemeClr val="tx1"/>
                </a:solidFill>
              </a:rPr>
              <a:t>бесстолкновительный</a:t>
            </a:r>
            <a:r>
              <a:rPr lang="ru-RU" altLang="ru-RU" sz="2400" dirty="0">
                <a:solidFill>
                  <a:schemeClr val="tx1"/>
                </a:solidFill>
              </a:rPr>
              <a:t> разлет</a:t>
            </a:r>
            <a:r>
              <a:rPr lang="en-US" altLang="ru-RU" sz="2400" dirty="0">
                <a:solidFill>
                  <a:schemeClr val="tx1"/>
                </a:solidFill>
              </a:rPr>
              <a:t> + </a:t>
            </a:r>
            <a:r>
              <a:rPr lang="ru-RU" altLang="ru-RU" sz="2400" dirty="0">
                <a:solidFill>
                  <a:schemeClr val="tx1"/>
                </a:solidFill>
              </a:rPr>
              <a:t>мгновенная </a:t>
            </a:r>
            <a:r>
              <a:rPr lang="ru-RU" altLang="ru-RU" sz="2400" dirty="0" err="1">
                <a:solidFill>
                  <a:schemeClr val="tx1"/>
                </a:solidFill>
              </a:rPr>
              <a:t>максвеллизация</a:t>
            </a:r>
            <a:br>
              <a:rPr lang="en-US" altLang="ru-RU" dirty="0">
                <a:solidFill>
                  <a:schemeClr val="tx1"/>
                </a:solidFill>
              </a:rPr>
            </a:br>
            <a:r>
              <a:rPr lang="en-US" altLang="ru-RU" sz="2400" dirty="0">
                <a:solidFill>
                  <a:schemeClr val="tx1"/>
                </a:solidFill>
              </a:rPr>
              <a:t>(</a:t>
            </a:r>
            <a:r>
              <a:rPr lang="ru-RU" altLang="ru-RU" sz="2400" dirty="0">
                <a:solidFill>
                  <a:schemeClr val="tx1"/>
                </a:solidFill>
              </a:rPr>
              <a:t>например,</a:t>
            </a:r>
            <a:r>
              <a:rPr lang="fr-FR" altLang="ru-RU" sz="2400" dirty="0">
                <a:solidFill>
                  <a:schemeClr val="tx1"/>
                </a:solidFill>
              </a:rPr>
              <a:t> </a:t>
            </a:r>
            <a:r>
              <a:rPr lang="ru-RU" altLang="ru-RU" sz="2400" dirty="0" err="1">
                <a:solidFill>
                  <a:schemeClr val="tx1"/>
                </a:solidFill>
              </a:rPr>
              <a:t>В.В.Аристов</a:t>
            </a:r>
            <a:r>
              <a:rPr lang="ru-RU" altLang="ru-RU" sz="2400" dirty="0">
                <a:solidFill>
                  <a:schemeClr val="tx1"/>
                </a:solidFill>
              </a:rPr>
              <a:t>, </a:t>
            </a:r>
            <a:r>
              <a:rPr lang="ru-RU" altLang="ru-RU" sz="2400" dirty="0" err="1">
                <a:solidFill>
                  <a:schemeClr val="tx1"/>
                </a:solidFill>
              </a:rPr>
              <a:t>Ф.Г.Черемисин</a:t>
            </a:r>
            <a:r>
              <a:rPr lang="en-US" altLang="ru-RU" sz="2400" dirty="0">
                <a:solidFill>
                  <a:schemeClr val="tx1"/>
                </a:solidFill>
              </a:rPr>
              <a:t>) </a:t>
            </a:r>
            <a:endParaRPr lang="ru-RU" altLang="ru-RU" sz="2400" dirty="0">
              <a:solidFill>
                <a:schemeClr val="tx1"/>
              </a:solidFill>
            </a:endParaRPr>
          </a:p>
          <a:p>
            <a:r>
              <a:rPr lang="ru-RU" altLang="ru-RU" sz="2400" dirty="0">
                <a:solidFill>
                  <a:schemeClr val="tx1"/>
                </a:solidFill>
              </a:rPr>
              <a:t>БГК уравнение </a:t>
            </a:r>
            <a:r>
              <a:rPr lang="en-US" altLang="ru-RU" sz="2400" dirty="0">
                <a:solidFill>
                  <a:schemeClr val="tx1"/>
                </a:solidFill>
              </a:rPr>
              <a:t>+ </a:t>
            </a:r>
            <a:r>
              <a:rPr lang="ru-RU" altLang="ru-RU" sz="2400" dirty="0">
                <a:solidFill>
                  <a:schemeClr val="tx1"/>
                </a:solidFill>
              </a:rPr>
              <a:t>разложение в ряд Тейлора</a:t>
            </a:r>
            <a:endParaRPr lang="en-US" altLang="ru-RU" sz="2400" b="1" dirty="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>
              <a:buFontTx/>
              <a:buNone/>
            </a:pPr>
            <a:r>
              <a:rPr lang="fr-FR" altLang="ru-RU" sz="2400" b="1" dirty="0">
                <a:solidFill>
                  <a:schemeClr val="tx1"/>
                </a:solidFill>
                <a:sym typeface="Symbol" panose="05050102010706020507" pitchFamily="18" charset="2"/>
              </a:rPr>
              <a:t>    </a:t>
            </a:r>
            <a:r>
              <a:rPr lang="ru-RU" altLang="ru-RU" sz="2400" b="1" dirty="0">
                <a:solidFill>
                  <a:schemeClr val="tx1"/>
                </a:solidFill>
                <a:sym typeface="Symbol" panose="05050102010706020507" pitchFamily="18" charset="2"/>
              </a:rPr>
              <a:t></a:t>
            </a:r>
            <a:r>
              <a:rPr lang="en-US" altLang="ru-RU" sz="2400" b="1" dirty="0">
                <a:solidFill>
                  <a:schemeClr val="tx1"/>
                </a:solidFill>
                <a:sym typeface="Symbol" panose="05050102010706020507" pitchFamily="18" charset="2"/>
              </a:rPr>
              <a:t> </a:t>
            </a:r>
            <a:r>
              <a:rPr lang="en-US" altLang="ru-RU" sz="2400" dirty="0">
                <a:solidFill>
                  <a:schemeClr val="tx1"/>
                </a:solidFill>
                <a:sym typeface="Symbol" panose="05050102010706020507" pitchFamily="18" charset="2"/>
              </a:rPr>
              <a:t> </a:t>
            </a:r>
            <a:r>
              <a:rPr lang="ru-RU" altLang="ru-RU" sz="2400" dirty="0" err="1">
                <a:solidFill>
                  <a:schemeClr val="tx1"/>
                </a:solidFill>
                <a:sym typeface="Symbol" panose="05050102010706020507" pitchFamily="18" charset="2"/>
              </a:rPr>
              <a:t>максвелловское</a:t>
            </a:r>
            <a:r>
              <a:rPr lang="ru-RU" altLang="ru-RU" sz="2400" dirty="0">
                <a:solidFill>
                  <a:schemeClr val="tx1"/>
                </a:solidFill>
                <a:sym typeface="Symbol" panose="05050102010706020507" pitchFamily="18" charset="2"/>
              </a:rPr>
              <a:t> время релаксации</a:t>
            </a:r>
            <a:endParaRPr lang="en-US" altLang="ru-RU" sz="2400" dirty="0">
              <a:solidFill>
                <a:schemeClr val="tx1"/>
              </a:solidFill>
            </a:endParaRPr>
          </a:p>
          <a:p>
            <a:endParaRPr lang="en-US" altLang="ru-RU" sz="2400" dirty="0"/>
          </a:p>
          <a:p>
            <a:endParaRPr lang="ru-RU" altLang="ru-RU" sz="2400" dirty="0"/>
          </a:p>
          <a:p>
            <a:pPr>
              <a:buFontTx/>
              <a:buNone/>
            </a:pPr>
            <a:endParaRPr lang="ru-RU" altLang="ru-RU" dirty="0"/>
          </a:p>
        </p:txBody>
      </p:sp>
      <p:graphicFrame>
        <p:nvGraphicFramePr>
          <p:cNvPr id="7170" name="Object 2">
            <a:extLst>
              <a:ext uri="{FF2B5EF4-FFF2-40B4-BE49-F238E27FC236}">
                <a16:creationId xmlns:a16="http://schemas.microsoft.com/office/drawing/2014/main" id="{A7DCD3D6-42D9-45A1-963D-5746351EF5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4889836"/>
              </p:ext>
            </p:extLst>
          </p:nvPr>
        </p:nvGraphicFramePr>
        <p:xfrm>
          <a:off x="1475656" y="3515634"/>
          <a:ext cx="4286250" cy="184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2" imgW="1473120" imgH="634680" progId="Equation.3">
                  <p:embed/>
                </p:oleObj>
              </mc:Choice>
              <mc:Fallback>
                <p:oleObj name="Формула" r:id="rId2" imgW="1473120" imgH="634680" progId="Equation.3">
                  <p:embed/>
                  <p:pic>
                    <p:nvPicPr>
                      <p:cNvPr id="7170" name="Object 2">
                        <a:extLst>
                          <a:ext uri="{FF2B5EF4-FFF2-40B4-BE49-F238E27FC236}">
                            <a16:creationId xmlns:a16="http://schemas.microsoft.com/office/drawing/2014/main" id="{A7DCD3D6-42D9-45A1-963D-5746351EF55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3515634"/>
                        <a:ext cx="4286250" cy="1846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3">
            <a:extLst>
              <a:ext uri="{FF2B5EF4-FFF2-40B4-BE49-F238E27FC236}">
                <a16:creationId xmlns:a16="http://schemas.microsoft.com/office/drawing/2014/main" id="{4C4029E6-D31C-45A3-9AA5-03CC1D9D4C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165973"/>
              </p:ext>
            </p:extLst>
          </p:nvPr>
        </p:nvGraphicFramePr>
        <p:xfrm>
          <a:off x="1322388" y="5386387"/>
          <a:ext cx="4892675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4" imgW="1701720" imgH="228600" progId="Equation.3">
                  <p:embed/>
                </p:oleObj>
              </mc:Choice>
              <mc:Fallback>
                <p:oleObj name="Формула" r:id="rId4" imgW="1701720" imgH="228600" progId="Equation.3">
                  <p:embed/>
                  <p:pic>
                    <p:nvPicPr>
                      <p:cNvPr id="7171" name="Object 3">
                        <a:extLst>
                          <a:ext uri="{FF2B5EF4-FFF2-40B4-BE49-F238E27FC236}">
                            <a16:creationId xmlns:a16="http://schemas.microsoft.com/office/drawing/2014/main" id="{4C4029E6-D31C-45A3-9AA5-03CC1D9D4C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2388" y="5386387"/>
                        <a:ext cx="4892675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D568D6A-D23B-215E-66E8-4BB3E11CC7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DD9EAA-6592-4679-9ACE-17FFACE214B5}" type="slidenum">
              <a:rPr lang="fr-FR" smtClean="0"/>
              <a:pPr>
                <a:defRPr/>
              </a:pPr>
              <a:t>12</a:t>
            </a:fld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1793C3B0-4E5A-D5D1-9A1F-C9F95AAAA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Кинетическая модель</a:t>
            </a:r>
            <a:endParaRPr lang="fr-FR" dirty="0"/>
          </a:p>
        </p:txBody>
      </p:sp>
    </p:spTree>
  </p:cSld>
  <p:clrMapOvr>
    <a:masterClrMapping/>
  </p:clrMapOvr>
  <p:transition spd="slow" advClick="0" advTm="63000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CA005BF-C7FA-AA8D-2E80-AB7BE455F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142874"/>
            <a:ext cx="8715375" cy="1084263"/>
          </a:xfrm>
        </p:spPr>
        <p:txBody>
          <a:bodyPr/>
          <a:lstStyle/>
          <a:p>
            <a:r>
              <a:rPr lang="ru-RU" dirty="0"/>
              <a:t>Форма уравнений в виде законов сохранения    --- КГД система</a:t>
            </a:r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E90E532-A9FE-8EA1-CF53-C9E6EE8983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C4A81-AF9F-4D95-8DCB-898D0A8404C2}" type="slidenum">
              <a:rPr lang="ru-RU" altLang="ru-RU" smtClean="0"/>
              <a:pPr/>
              <a:t>13</a:t>
            </a:fld>
            <a:endParaRPr lang="ru-RU" altLang="ru-RU"/>
          </a:p>
        </p:txBody>
      </p:sp>
      <p:graphicFrame>
        <p:nvGraphicFramePr>
          <p:cNvPr id="10242" name="Object 4">
            <a:extLst>
              <a:ext uri="{FF2B5EF4-FFF2-40B4-BE49-F238E27FC236}">
                <a16:creationId xmlns:a16="http://schemas.microsoft.com/office/drawing/2014/main" id="{8B8AFADD-F12A-4BF7-B830-4D28DC216F3E}"/>
              </a:ext>
            </a:extLst>
          </p:cNvPr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782491714"/>
              </p:ext>
            </p:extLst>
          </p:nvPr>
        </p:nvGraphicFramePr>
        <p:xfrm>
          <a:off x="633967" y="1311277"/>
          <a:ext cx="7345363" cy="3786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438280" imgH="1320480" progId="">
                  <p:embed/>
                </p:oleObj>
              </mc:Choice>
              <mc:Fallback>
                <p:oleObj name="Equation" r:id="rId2" imgW="2438280" imgH="1320480" progId="">
                  <p:embed/>
                  <p:pic>
                    <p:nvPicPr>
                      <p:cNvPr id="10242" name="Object 4">
                        <a:extLst>
                          <a:ext uri="{FF2B5EF4-FFF2-40B4-BE49-F238E27FC236}">
                            <a16:creationId xmlns:a16="http://schemas.microsoft.com/office/drawing/2014/main" id="{8B8AFADD-F12A-4BF7-B830-4D28DC216F3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967" y="1311277"/>
                        <a:ext cx="7345363" cy="3786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3" name="Rectangle 8">
            <a:extLst>
              <a:ext uri="{FF2B5EF4-FFF2-40B4-BE49-F238E27FC236}">
                <a16:creationId xmlns:a16="http://schemas.microsoft.com/office/drawing/2014/main" id="{E959627C-EB58-4BBC-BA0D-3C8A43345D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404813"/>
            <a:ext cx="82296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fr-FR" altLang="ru-RU" sz="2400">
              <a:solidFill>
                <a:schemeClr val="tx2"/>
              </a:solidFill>
            </a:endParaRPr>
          </a:p>
        </p:txBody>
      </p:sp>
      <p:sp>
        <p:nvSpPr>
          <p:cNvPr id="10244" name="TextBox 3">
            <a:extLst>
              <a:ext uri="{FF2B5EF4-FFF2-40B4-BE49-F238E27FC236}">
                <a16:creationId xmlns:a16="http://schemas.microsoft.com/office/drawing/2014/main" id="{B19A97EF-96B6-4D28-A3CD-6BA2F3B2B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364" y="5373216"/>
            <a:ext cx="8388424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dirty="0"/>
              <a:t>Первые варианты начиная с </a:t>
            </a:r>
            <a:r>
              <a:rPr lang="fr-FR" altLang="ru-RU" sz="2000" dirty="0"/>
              <a:t>1982</a:t>
            </a:r>
            <a:r>
              <a:rPr lang="ru-RU" altLang="ru-RU" sz="2000" dirty="0"/>
              <a:t> </a:t>
            </a:r>
            <a:r>
              <a:rPr lang="fr-FR" altLang="ru-RU" sz="2000" dirty="0"/>
              <a:t>(</a:t>
            </a:r>
            <a:r>
              <a:rPr lang="ru-RU" altLang="ru-RU" sz="2000" dirty="0" err="1"/>
              <a:t>Т.Г.Елизарова</a:t>
            </a:r>
            <a:r>
              <a:rPr lang="ru-RU" altLang="ru-RU" sz="2000" dirty="0"/>
              <a:t>,  </a:t>
            </a:r>
            <a:r>
              <a:rPr lang="ru-RU" altLang="ru-RU" sz="2000" dirty="0" err="1"/>
              <a:t>Б.Н.Четверушкин</a:t>
            </a:r>
            <a:r>
              <a:rPr lang="fr-FR" altLang="ru-RU" sz="2000" dirty="0"/>
              <a:t>)</a:t>
            </a:r>
          </a:p>
          <a:p>
            <a:pPr eaLnBrk="1" hangingPunct="1"/>
            <a:r>
              <a:rPr lang="ru-RU" altLang="ru-RU" sz="2000" dirty="0"/>
              <a:t>В виде законов сохранения </a:t>
            </a:r>
            <a:r>
              <a:rPr lang="fr-FR" altLang="ru-RU" sz="2000" dirty="0"/>
              <a:t>: 1997 –   </a:t>
            </a:r>
            <a:r>
              <a:rPr lang="ru-RU" altLang="ru-RU" sz="2000" dirty="0" err="1"/>
              <a:t>Ю.В.Шеретов</a:t>
            </a:r>
            <a:endParaRPr lang="fr-FR" altLang="ru-RU" sz="2000" dirty="0"/>
          </a:p>
        </p:txBody>
      </p:sp>
    </p:spTree>
  </p:cSld>
  <p:clrMapOvr>
    <a:masterClrMapping/>
  </p:clrMapOvr>
  <p:transition spd="slow" advClick="0" advTm="9900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8">
            <a:extLst>
              <a:ext uri="{FF2B5EF4-FFF2-40B4-BE49-F238E27FC236}">
                <a16:creationId xmlns:a16="http://schemas.microsoft.com/office/drawing/2014/main" id="{0E534268-1E54-44D7-94F6-AD9B78F1979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11188" y="0"/>
            <a:ext cx="82296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2400">
              <a:solidFill>
                <a:schemeClr val="tx2"/>
              </a:solidFill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63E6F3E0-F393-ED09-271C-FA9C3E5AC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142874"/>
            <a:ext cx="8715375" cy="693837"/>
          </a:xfrm>
        </p:spPr>
        <p:txBody>
          <a:bodyPr/>
          <a:lstStyle/>
          <a:p>
            <a:r>
              <a:rPr lang="ru-RU" dirty="0"/>
              <a:t>Физический смысл параметра</a:t>
            </a:r>
            <a:r>
              <a:rPr lang="fr-FR" dirty="0"/>
              <a:t> </a:t>
            </a:r>
            <a:r>
              <a:rPr lang="ru-RU" sz="2800" b="1" i="1" dirty="0">
                <a:solidFill>
                  <a:schemeClr val="accent1"/>
                </a:solidFill>
                <a:sym typeface="Symbol" pitchFamily="18" charset="2"/>
              </a:rPr>
              <a:t></a:t>
            </a:r>
            <a:r>
              <a:rPr lang="fr-FR" dirty="0"/>
              <a:t> 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9247FAD-CAD0-FE92-B124-24E2099D8A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C4A81-AF9F-4D95-8DCB-898D0A8404C2}" type="slidenum">
              <a:rPr lang="ru-RU" altLang="ru-RU" smtClean="0"/>
              <a:pPr/>
              <a:t>14</a:t>
            </a:fld>
            <a:endParaRPr lang="ru-RU" altLang="ru-RU"/>
          </a:p>
        </p:txBody>
      </p:sp>
      <p:sp>
        <p:nvSpPr>
          <p:cNvPr id="37891" name="Содержимое 3">
            <a:extLst>
              <a:ext uri="{FF2B5EF4-FFF2-40B4-BE49-F238E27FC236}">
                <a16:creationId xmlns:a16="http://schemas.microsoft.com/office/drawing/2014/main" id="{B7C0D8FB-45D6-4219-815A-441E396C643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14313" y="987425"/>
            <a:ext cx="8929687" cy="573405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sz="2000" dirty="0"/>
              <a:t>      </a:t>
            </a:r>
            <a:r>
              <a:rPr lang="ru-RU" sz="2000" dirty="0">
                <a:solidFill>
                  <a:schemeClr val="tx1"/>
                </a:solidFill>
              </a:rPr>
              <a:t>Вектор плотности потока массы</a:t>
            </a:r>
          </a:p>
          <a:p>
            <a:pPr>
              <a:buFontTx/>
              <a:buNone/>
              <a:defRPr/>
            </a:pPr>
            <a:r>
              <a:rPr lang="fr-FR" sz="2000" i="1" dirty="0">
                <a:solidFill>
                  <a:schemeClr val="tx1"/>
                </a:solidFill>
              </a:rPr>
              <a:t>     J</a:t>
            </a:r>
            <a:r>
              <a:rPr lang="fr-FR" sz="2000" i="1" baseline="-25000" dirty="0">
                <a:solidFill>
                  <a:schemeClr val="tx1"/>
                </a:solidFill>
              </a:rPr>
              <a:t>m  </a:t>
            </a:r>
            <a:r>
              <a:rPr lang="ru-RU" sz="2000" i="1" dirty="0">
                <a:solidFill>
                  <a:schemeClr val="tx1"/>
                </a:solidFill>
              </a:rPr>
              <a:t>= </a:t>
            </a:r>
            <a:r>
              <a:rPr lang="fr-FR" sz="2000" i="1" dirty="0">
                <a:solidFill>
                  <a:schemeClr val="tx1"/>
                </a:solidFill>
              </a:rPr>
              <a:t>ρu </a:t>
            </a:r>
            <a:r>
              <a:rPr lang="ru-RU" sz="2000" i="1" dirty="0">
                <a:solidFill>
                  <a:schemeClr val="tx1"/>
                </a:solidFill>
              </a:rPr>
              <a:t>– </a:t>
            </a:r>
            <a:r>
              <a:rPr lang="ru-RU" sz="2800" b="1" dirty="0">
                <a:sym typeface="Symbol" pitchFamily="18" charset="2"/>
              </a:rPr>
              <a:t></a:t>
            </a:r>
            <a:r>
              <a:rPr lang="fr-FR" sz="2000" i="1" dirty="0">
                <a:solidFill>
                  <a:schemeClr val="tx1"/>
                </a:solidFill>
              </a:rPr>
              <a:t>RT grad </a:t>
            </a:r>
            <a:r>
              <a:rPr lang="en-US" sz="2000" i="1" dirty="0">
                <a:solidFill>
                  <a:schemeClr val="tx1"/>
                </a:solidFill>
              </a:rPr>
              <a:t>ρ </a:t>
            </a:r>
            <a:r>
              <a:rPr lang="ru-RU" sz="2000" i="1" dirty="0">
                <a:solidFill>
                  <a:schemeClr val="tx1"/>
                </a:solidFill>
              </a:rPr>
              <a:t>– </a:t>
            </a:r>
            <a:r>
              <a:rPr lang="ru-RU" sz="2800" b="1" dirty="0">
                <a:sym typeface="Symbol" pitchFamily="18" charset="2"/>
              </a:rPr>
              <a:t></a:t>
            </a:r>
            <a:r>
              <a:rPr lang="fr-FR" sz="2000" i="1" dirty="0">
                <a:solidFill>
                  <a:schemeClr val="tx1"/>
                </a:solidFill>
              </a:rPr>
              <a:t>R</a:t>
            </a:r>
            <a:r>
              <a:rPr lang="en-US" sz="2000" i="1" dirty="0">
                <a:solidFill>
                  <a:schemeClr val="tx1"/>
                </a:solidFill>
              </a:rPr>
              <a:t>ρ </a:t>
            </a:r>
            <a:r>
              <a:rPr lang="fr-FR" sz="2000" i="1" dirty="0">
                <a:solidFill>
                  <a:schemeClr val="tx1"/>
                </a:solidFill>
              </a:rPr>
              <a:t>grad T </a:t>
            </a:r>
            <a:r>
              <a:rPr lang="ru-RU" sz="2000" i="1" dirty="0">
                <a:solidFill>
                  <a:schemeClr val="tx1"/>
                </a:solidFill>
              </a:rPr>
              <a:t>– 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ru-RU" sz="2800" b="1" dirty="0">
                <a:sym typeface="Symbol" pitchFamily="18" charset="2"/>
              </a:rPr>
              <a:t></a:t>
            </a:r>
            <a:r>
              <a:rPr lang="fr-FR" sz="2000" i="1" dirty="0">
                <a:solidFill>
                  <a:schemeClr val="tx1"/>
                </a:solidFill>
              </a:rPr>
              <a:t>grad</a:t>
            </a:r>
            <a:r>
              <a:rPr lang="ru-RU" sz="2000" i="1" dirty="0">
                <a:solidFill>
                  <a:schemeClr val="tx1"/>
                </a:solidFill>
              </a:rPr>
              <a:t> (</a:t>
            </a:r>
            <a:r>
              <a:rPr lang="en-US" sz="2000" i="1" dirty="0">
                <a:solidFill>
                  <a:schemeClr val="tx1"/>
                </a:solidFill>
              </a:rPr>
              <a:t>ρ </a:t>
            </a:r>
            <a:r>
              <a:rPr lang="fr-FR" sz="2000" i="1" dirty="0">
                <a:solidFill>
                  <a:schemeClr val="tx1"/>
                </a:solidFill>
              </a:rPr>
              <a:t>u</a:t>
            </a:r>
            <a:r>
              <a:rPr lang="ru-RU" sz="2000" i="1" baseline="30000" dirty="0">
                <a:solidFill>
                  <a:schemeClr val="tx1"/>
                </a:solidFill>
              </a:rPr>
              <a:t>2</a:t>
            </a:r>
            <a:r>
              <a:rPr lang="ru-RU" sz="2000" i="1" dirty="0">
                <a:solidFill>
                  <a:schemeClr val="tx1"/>
                </a:solidFill>
              </a:rPr>
              <a:t>)     </a:t>
            </a:r>
            <a:endParaRPr lang="en-US" sz="2000" dirty="0">
              <a:solidFill>
                <a:schemeClr val="tx1"/>
              </a:solidFill>
            </a:endParaRPr>
          </a:p>
          <a:p>
            <a:pPr>
              <a:buFontTx/>
              <a:buNone/>
              <a:defRPr/>
            </a:pPr>
            <a:r>
              <a:rPr lang="en-US" sz="2000" i="1" dirty="0">
                <a:solidFill>
                  <a:schemeClr val="tx1"/>
                </a:solidFill>
              </a:rPr>
              <a:t>    </a:t>
            </a:r>
          </a:p>
          <a:p>
            <a:pPr>
              <a:buFontTx/>
              <a:buNone/>
              <a:defRPr/>
            </a:pPr>
            <a:r>
              <a:rPr lang="en-US" sz="2000" i="1" dirty="0">
                <a:solidFill>
                  <a:schemeClr val="tx1"/>
                </a:solidFill>
              </a:rPr>
              <a:t>      </a:t>
            </a:r>
            <a:r>
              <a:rPr lang="en-US" sz="2000" i="1" dirty="0" err="1">
                <a:solidFill>
                  <a:schemeClr val="tx1"/>
                </a:solidFill>
              </a:rPr>
              <a:t>ρu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ru-RU" sz="2000" i="1" dirty="0">
                <a:solidFill>
                  <a:schemeClr val="tx1"/>
                </a:solidFill>
              </a:rPr>
              <a:t>– </a:t>
            </a:r>
            <a:r>
              <a:rPr lang="ru-RU" sz="2000" dirty="0">
                <a:solidFill>
                  <a:schemeClr val="tx1"/>
                </a:solidFill>
              </a:rPr>
              <a:t>конвективный поток</a:t>
            </a:r>
          </a:p>
          <a:p>
            <a:pPr>
              <a:buFontTx/>
              <a:buNone/>
              <a:defRPr/>
            </a:pPr>
            <a:r>
              <a:rPr lang="en-US" sz="2000" i="1" dirty="0">
                <a:solidFill>
                  <a:schemeClr val="tx1"/>
                </a:solidFill>
              </a:rPr>
              <a:t> --   </a:t>
            </a:r>
            <a:r>
              <a:rPr lang="ru-RU" sz="2800" b="1" dirty="0">
                <a:solidFill>
                  <a:schemeClr val="tx1"/>
                </a:solidFill>
                <a:sym typeface="Symbol" pitchFamily="18" charset="2"/>
              </a:rPr>
              <a:t></a:t>
            </a:r>
            <a:r>
              <a:rPr lang="en-US" sz="2000" i="1" dirty="0">
                <a:solidFill>
                  <a:schemeClr val="tx1"/>
                </a:solidFill>
              </a:rPr>
              <a:t>RT grad ρ</a:t>
            </a:r>
            <a:r>
              <a:rPr lang="ru-RU" sz="2000" i="1" dirty="0">
                <a:solidFill>
                  <a:schemeClr val="tx1"/>
                </a:solidFill>
              </a:rPr>
              <a:t> = </a:t>
            </a:r>
            <a:r>
              <a:rPr lang="en-US" sz="2000" i="1" dirty="0">
                <a:solidFill>
                  <a:schemeClr val="tx1"/>
                </a:solidFill>
              </a:rPr>
              <a:t>D grad </a:t>
            </a:r>
            <a:r>
              <a:rPr lang="ru-RU" sz="2000" i="1" dirty="0" err="1">
                <a:solidFill>
                  <a:schemeClr val="tx1"/>
                </a:solidFill>
              </a:rPr>
              <a:t>ρ </a:t>
            </a:r>
            <a:r>
              <a:rPr lang="ru-RU" sz="2000" i="1" dirty="0">
                <a:solidFill>
                  <a:schemeClr val="tx1"/>
                </a:solidFill>
              </a:rPr>
              <a:t>–</a:t>
            </a:r>
            <a:r>
              <a:rPr lang="ru-RU" sz="2000" dirty="0">
                <a:solidFill>
                  <a:schemeClr val="tx1"/>
                </a:solidFill>
              </a:rPr>
              <a:t> плотность потока массы за счет </a:t>
            </a:r>
            <a:r>
              <a:rPr lang="en-US" sz="2000" dirty="0">
                <a:solidFill>
                  <a:schemeClr val="tx1"/>
                </a:solidFill>
              </a:rPr>
              <a:t>c</a:t>
            </a:r>
            <a:r>
              <a:rPr lang="ru-RU" sz="2000" dirty="0" err="1">
                <a:solidFill>
                  <a:schemeClr val="tx1"/>
                </a:solidFill>
              </a:rPr>
              <a:t>амодиффузии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en-US" sz="2000" dirty="0">
                <a:solidFill>
                  <a:schemeClr val="tx1"/>
                </a:solidFill>
              </a:rPr>
              <a:t>  </a:t>
            </a:r>
            <a:r>
              <a:rPr lang="ru-RU" sz="2000" dirty="0">
                <a:solidFill>
                  <a:schemeClr val="tx1"/>
                </a:solidFill>
              </a:rPr>
              <a:t>где  </a:t>
            </a:r>
            <a:r>
              <a:rPr lang="en-US" sz="2000" i="1" dirty="0">
                <a:solidFill>
                  <a:schemeClr val="tx1"/>
                </a:solidFill>
              </a:rPr>
              <a:t>D</a:t>
            </a:r>
            <a:r>
              <a:rPr lang="ru-RU" sz="2000" i="1" dirty="0">
                <a:solidFill>
                  <a:schemeClr val="tx1"/>
                </a:solidFill>
              </a:rPr>
              <a:t>=µ/(</a:t>
            </a:r>
            <a:r>
              <a:rPr lang="en-US" sz="2000" i="1" dirty="0">
                <a:solidFill>
                  <a:schemeClr val="tx1"/>
                </a:solidFill>
              </a:rPr>
              <a:t>ρ Sc</a:t>
            </a:r>
            <a:r>
              <a:rPr lang="ru-RU" sz="2000" i="1" dirty="0">
                <a:solidFill>
                  <a:schemeClr val="tx1"/>
                </a:solidFill>
              </a:rPr>
              <a:t>)  – </a:t>
            </a:r>
            <a:r>
              <a:rPr lang="ru-RU" sz="2000" dirty="0">
                <a:solidFill>
                  <a:schemeClr val="tx1"/>
                </a:solidFill>
              </a:rPr>
              <a:t>коэффициент </a:t>
            </a:r>
            <a:r>
              <a:rPr lang="ru-RU" sz="2000" dirty="0" err="1">
                <a:solidFill>
                  <a:schemeClr val="tx1"/>
                </a:solidFill>
              </a:rPr>
              <a:t>самодиффузии</a:t>
            </a:r>
            <a:endParaRPr lang="ru-RU" sz="2000" dirty="0">
              <a:solidFill>
                <a:schemeClr val="tx1"/>
              </a:solidFill>
            </a:endParaRPr>
          </a:p>
          <a:p>
            <a:pPr>
              <a:buFontTx/>
              <a:buNone/>
              <a:defRPr/>
            </a:pPr>
            <a:r>
              <a:rPr lang="en-US" sz="2000" dirty="0">
                <a:solidFill>
                  <a:schemeClr val="tx1"/>
                </a:solidFill>
              </a:rPr>
              <a:t>     </a:t>
            </a:r>
            <a:r>
              <a:rPr lang="ru-RU" sz="2000" dirty="0">
                <a:solidFill>
                  <a:schemeClr val="tx1"/>
                </a:solidFill>
              </a:rPr>
              <a:t>Отсюда</a:t>
            </a:r>
            <a:r>
              <a:rPr lang="ru-RU" sz="2000" i="1" dirty="0">
                <a:solidFill>
                  <a:schemeClr val="tx1"/>
                </a:solidFill>
              </a:rPr>
              <a:t> </a:t>
            </a:r>
            <a:r>
              <a:rPr lang="en-US" sz="2000" i="1" dirty="0">
                <a:solidFill>
                  <a:schemeClr val="tx1"/>
                </a:solidFill>
              </a:rPr>
              <a:t>                   </a:t>
            </a:r>
          </a:p>
          <a:p>
            <a:pPr>
              <a:buFontTx/>
              <a:buNone/>
              <a:defRPr/>
            </a:pPr>
            <a:r>
              <a:rPr lang="en-US" sz="2000" i="1" dirty="0">
                <a:solidFill>
                  <a:schemeClr val="tx1"/>
                </a:solidFill>
              </a:rPr>
              <a:t>                                                  </a:t>
            </a:r>
            <a:r>
              <a:rPr lang="ru-RU" sz="2800" b="1" dirty="0">
                <a:solidFill>
                  <a:schemeClr val="tx1"/>
                </a:solidFill>
                <a:sym typeface="Symbol" pitchFamily="18" charset="2"/>
              </a:rPr>
              <a:t></a:t>
            </a:r>
            <a:r>
              <a:rPr lang="ru-RU" sz="2000" i="1" dirty="0">
                <a:solidFill>
                  <a:schemeClr val="tx1"/>
                </a:solidFill>
              </a:rPr>
              <a:t> = µ/(</a:t>
            </a:r>
            <a:r>
              <a:rPr lang="en-US" sz="2000" i="1" dirty="0">
                <a:solidFill>
                  <a:schemeClr val="tx1"/>
                </a:solidFill>
              </a:rPr>
              <a:t>Sc p</a:t>
            </a:r>
            <a:r>
              <a:rPr lang="ru-RU" sz="2000" i="1" dirty="0">
                <a:solidFill>
                  <a:schemeClr val="tx1"/>
                </a:solidFill>
              </a:rPr>
              <a:t>)</a:t>
            </a:r>
            <a:r>
              <a:rPr lang="ru-RU" sz="2000" dirty="0">
                <a:solidFill>
                  <a:schemeClr val="tx1"/>
                </a:solidFill>
              </a:rPr>
              <a:t>  </a:t>
            </a:r>
            <a:r>
              <a:rPr lang="ru-RU" sz="2000" i="1" baseline="-25000" dirty="0">
                <a:solidFill>
                  <a:schemeClr val="tx1"/>
                </a:solidFill>
              </a:rPr>
              <a:t> </a:t>
            </a:r>
            <a:endParaRPr lang="ru-RU" sz="2000" dirty="0">
              <a:solidFill>
                <a:schemeClr val="tx1"/>
              </a:solidFill>
            </a:endParaRPr>
          </a:p>
          <a:p>
            <a:pPr>
              <a:buFontTx/>
              <a:buNone/>
              <a:defRPr/>
            </a:pPr>
            <a:r>
              <a:rPr lang="en-US" sz="2000" i="1" dirty="0">
                <a:solidFill>
                  <a:schemeClr val="tx1"/>
                </a:solidFill>
              </a:rPr>
              <a:t>      </a:t>
            </a:r>
          </a:p>
          <a:p>
            <a:pPr>
              <a:buFontTx/>
              <a:buNone/>
              <a:defRPr/>
            </a:pPr>
            <a:r>
              <a:rPr lang="en-US" sz="2000" i="1" dirty="0">
                <a:solidFill>
                  <a:schemeClr val="tx1"/>
                </a:solidFill>
              </a:rPr>
              <a:t> --  </a:t>
            </a:r>
            <a:r>
              <a:rPr lang="ru-RU" sz="2800" b="1" dirty="0">
                <a:solidFill>
                  <a:schemeClr val="tx1"/>
                </a:solidFill>
                <a:sym typeface="Symbol" pitchFamily="18" charset="2"/>
              </a:rPr>
              <a:t></a:t>
            </a:r>
            <a:r>
              <a:rPr lang="fr-FR" sz="2000" i="1" dirty="0">
                <a:solidFill>
                  <a:schemeClr val="tx1"/>
                </a:solidFill>
              </a:rPr>
              <a:t>R</a:t>
            </a:r>
            <a:r>
              <a:rPr lang="en-US" sz="2000" i="1" dirty="0">
                <a:solidFill>
                  <a:schemeClr val="tx1"/>
                </a:solidFill>
              </a:rPr>
              <a:t>ρ </a:t>
            </a:r>
            <a:r>
              <a:rPr lang="fr-FR" sz="2000" i="1" dirty="0">
                <a:solidFill>
                  <a:schemeClr val="tx1"/>
                </a:solidFill>
              </a:rPr>
              <a:t>grad T</a:t>
            </a:r>
            <a:r>
              <a:rPr lang="ru-RU" sz="2000" i="1" dirty="0" err="1">
                <a:solidFill>
                  <a:schemeClr val="tx1"/>
                </a:solidFill>
              </a:rPr>
              <a:t>=ρ</a:t>
            </a:r>
            <a:r>
              <a:rPr lang="ru-RU" sz="2000" i="1" dirty="0">
                <a:solidFill>
                  <a:schemeClr val="tx1"/>
                </a:solidFill>
              </a:rPr>
              <a:t> </a:t>
            </a:r>
            <a:r>
              <a:rPr lang="fr-FR" sz="2000" i="1" dirty="0">
                <a:solidFill>
                  <a:schemeClr val="tx1"/>
                </a:solidFill>
              </a:rPr>
              <a:t>D </a:t>
            </a:r>
            <a:r>
              <a:rPr lang="ru-RU" sz="2000" i="1" dirty="0">
                <a:solidFill>
                  <a:schemeClr val="tx1"/>
                </a:solidFill>
              </a:rPr>
              <a:t>(</a:t>
            </a:r>
            <a:r>
              <a:rPr lang="fr-FR" sz="2000" i="1" dirty="0">
                <a:solidFill>
                  <a:schemeClr val="tx1"/>
                </a:solidFill>
              </a:rPr>
              <a:t>k</a:t>
            </a:r>
            <a:r>
              <a:rPr lang="fr-FR" sz="2000" i="1" baseline="-25000" dirty="0">
                <a:solidFill>
                  <a:schemeClr val="tx1"/>
                </a:solidFill>
              </a:rPr>
              <a:t>T  </a:t>
            </a:r>
            <a:r>
              <a:rPr lang="ru-RU" sz="2000" i="1" dirty="0">
                <a:solidFill>
                  <a:schemeClr val="tx1"/>
                </a:solidFill>
              </a:rPr>
              <a:t>/</a:t>
            </a:r>
            <a:r>
              <a:rPr lang="fr-FR" sz="2000" i="1" dirty="0">
                <a:solidFill>
                  <a:schemeClr val="tx1"/>
                </a:solidFill>
              </a:rPr>
              <a:t>T</a:t>
            </a:r>
            <a:r>
              <a:rPr lang="ru-RU" sz="2000" i="1" dirty="0">
                <a:solidFill>
                  <a:schemeClr val="tx1"/>
                </a:solidFill>
              </a:rPr>
              <a:t>)  </a:t>
            </a:r>
            <a:r>
              <a:rPr lang="fr-FR" sz="2000" i="1" dirty="0">
                <a:solidFill>
                  <a:schemeClr val="tx1"/>
                </a:solidFill>
              </a:rPr>
              <a:t>grad T</a:t>
            </a:r>
            <a:r>
              <a:rPr lang="ru-RU" sz="2000" i="1" dirty="0">
                <a:solidFill>
                  <a:schemeClr val="tx1"/>
                </a:solidFill>
              </a:rPr>
              <a:t>  -- </a:t>
            </a:r>
            <a:r>
              <a:rPr lang="ru-RU" sz="2000" dirty="0">
                <a:solidFill>
                  <a:schemeClr val="tx1"/>
                </a:solidFill>
              </a:rPr>
              <a:t> термодиффузионный поток массы</a:t>
            </a:r>
          </a:p>
          <a:p>
            <a:pPr>
              <a:buFontTx/>
              <a:buNone/>
              <a:defRPr/>
            </a:pPr>
            <a:r>
              <a:rPr lang="ru-RU" sz="2000" dirty="0">
                <a:solidFill>
                  <a:schemeClr val="tx1"/>
                </a:solidFill>
              </a:rPr>
              <a:t> </a:t>
            </a:r>
            <a:r>
              <a:rPr lang="en-US" sz="2000" dirty="0">
                <a:solidFill>
                  <a:schemeClr val="tx1"/>
                </a:solidFill>
              </a:rPr>
              <a:t>    </a:t>
            </a:r>
          </a:p>
          <a:p>
            <a:pPr>
              <a:buFontTx/>
              <a:buNone/>
              <a:defRPr/>
            </a:pPr>
            <a:r>
              <a:rPr lang="en-US" sz="2000" dirty="0">
                <a:solidFill>
                  <a:schemeClr val="tx1"/>
                </a:solidFill>
              </a:rPr>
              <a:t>              </a:t>
            </a:r>
            <a:r>
              <a:rPr lang="ru-RU" sz="2000" dirty="0">
                <a:solidFill>
                  <a:schemeClr val="tx1"/>
                </a:solidFill>
              </a:rPr>
              <a:t>Более общая формула для коэффициента релаксации</a:t>
            </a:r>
            <a:r>
              <a:rPr lang="ru-RU" sz="2000" i="1" dirty="0">
                <a:solidFill>
                  <a:schemeClr val="tx1"/>
                </a:solidFill>
              </a:rPr>
              <a:t> </a:t>
            </a:r>
            <a:endParaRPr lang="ru-RU" sz="2000" dirty="0">
              <a:solidFill>
                <a:schemeClr val="tx1"/>
              </a:solidFill>
            </a:endParaRPr>
          </a:p>
          <a:p>
            <a:pPr>
              <a:buFontTx/>
              <a:buNone/>
              <a:defRPr/>
            </a:pPr>
            <a:r>
              <a:rPr lang="en-US" sz="2000" dirty="0">
                <a:solidFill>
                  <a:schemeClr val="tx1"/>
                </a:solidFill>
              </a:rPr>
              <a:t>                                              </a:t>
            </a:r>
            <a:r>
              <a:rPr lang="ru-RU" sz="2800" b="1" dirty="0">
                <a:solidFill>
                  <a:schemeClr val="tx1"/>
                </a:solidFill>
                <a:sym typeface="Symbol" pitchFamily="18" charset="2"/>
              </a:rPr>
              <a:t> </a:t>
            </a:r>
            <a:r>
              <a:rPr lang="ru-RU" sz="2000" i="1" dirty="0">
                <a:solidFill>
                  <a:schemeClr val="tx1"/>
                </a:solidFill>
              </a:rPr>
              <a:t>= µ </a:t>
            </a:r>
            <a:r>
              <a:rPr lang="ru-RU" sz="2000" i="1" dirty="0" err="1">
                <a:solidFill>
                  <a:schemeClr val="tx1"/>
                </a:solidFill>
              </a:rPr>
              <a:t>γ </a:t>
            </a:r>
            <a:r>
              <a:rPr lang="ru-RU" sz="2000" i="1" dirty="0">
                <a:solidFill>
                  <a:schemeClr val="tx1"/>
                </a:solidFill>
              </a:rPr>
              <a:t>/ (</a:t>
            </a:r>
            <a:r>
              <a:rPr lang="en-US" sz="2000" i="1" dirty="0">
                <a:solidFill>
                  <a:schemeClr val="tx1"/>
                </a:solidFill>
              </a:rPr>
              <a:t>Sc  ρ c</a:t>
            </a:r>
            <a:r>
              <a:rPr lang="en-US" sz="2000" i="1" baseline="30000" dirty="0">
                <a:solidFill>
                  <a:schemeClr val="tx1"/>
                </a:solidFill>
              </a:rPr>
              <a:t>2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ru-RU" sz="2000" i="1" dirty="0">
                <a:solidFill>
                  <a:schemeClr val="tx1"/>
                </a:solidFill>
              </a:rPr>
              <a:t>)</a:t>
            </a:r>
            <a:r>
              <a:rPr lang="ru-RU" sz="2000" i="1" baseline="-25000" dirty="0">
                <a:solidFill>
                  <a:schemeClr val="tx1"/>
                </a:solidFill>
              </a:rPr>
              <a:t> </a:t>
            </a:r>
            <a:endParaRPr lang="ru-RU" sz="2000" dirty="0">
              <a:solidFill>
                <a:schemeClr val="tx1"/>
              </a:solidFill>
            </a:endParaRPr>
          </a:p>
          <a:p>
            <a:pPr eaLnBrk="1" hangingPunct="1">
              <a:buFontTx/>
              <a:buNone/>
              <a:defRPr/>
            </a:pPr>
            <a:endParaRPr lang="en-US" sz="2000" dirty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  <a:defRPr/>
            </a:pPr>
            <a:endParaRPr lang="en-US" sz="2400" dirty="0"/>
          </a:p>
          <a:p>
            <a:pPr eaLnBrk="1" hangingPunct="1">
              <a:defRPr/>
            </a:pPr>
            <a:endParaRPr lang="ru-RU" dirty="0"/>
          </a:p>
        </p:txBody>
      </p:sp>
    </p:spTree>
  </p:cSld>
  <p:clrMapOvr>
    <a:masterClrMapping/>
  </p:clrMapOvr>
  <p:transition spd="slow" advClick="0" advTm="356000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Rectangle 4">
            <a:extLst>
              <a:ext uri="{FF2B5EF4-FFF2-40B4-BE49-F238E27FC236}">
                <a16:creationId xmlns:a16="http://schemas.microsoft.com/office/drawing/2014/main" id="{FD9DDA23-E672-4DF5-B30A-EBC875864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214313"/>
            <a:ext cx="8229600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2800" dirty="0"/>
              <a:t>Коэффициенты диссипации </a:t>
            </a:r>
            <a:r>
              <a:rPr lang="en-US" sz="2800" dirty="0"/>
              <a:t>(</a:t>
            </a:r>
            <a:r>
              <a:rPr lang="ru-RU" sz="2800" dirty="0"/>
              <a:t>вязкости, теплопроводности и объемной вязкости</a:t>
            </a:r>
            <a:r>
              <a:rPr lang="en-US" sz="2800" dirty="0"/>
              <a:t>) </a:t>
            </a:r>
            <a:r>
              <a:rPr lang="ru-RU" sz="2800" dirty="0"/>
              <a:t>связаны между собой через </a:t>
            </a:r>
            <a:r>
              <a:rPr lang="ru-RU" sz="2800" dirty="0" err="1"/>
              <a:t>максвелловское</a:t>
            </a:r>
            <a:r>
              <a:rPr lang="ru-RU" sz="2800" dirty="0"/>
              <a:t> время релаксации </a:t>
            </a:r>
            <a:r>
              <a:rPr lang="ru-RU" sz="3600" b="1" dirty="0">
                <a:solidFill>
                  <a:srgbClr val="FF0000"/>
                </a:solidFill>
                <a:sym typeface="Symbol" pitchFamily="18" charset="2"/>
              </a:rPr>
              <a:t> </a:t>
            </a:r>
            <a:endParaRPr lang="ru-RU" sz="2800" dirty="0">
              <a:solidFill>
                <a:schemeClr val="tx2"/>
              </a:solidFill>
            </a:endParaRPr>
          </a:p>
        </p:txBody>
      </p:sp>
      <p:graphicFrame>
        <p:nvGraphicFramePr>
          <p:cNvPr id="11266" name="Object 2">
            <a:extLst>
              <a:ext uri="{FF2B5EF4-FFF2-40B4-BE49-F238E27FC236}">
                <a16:creationId xmlns:a16="http://schemas.microsoft.com/office/drawing/2014/main" id="{EDD9160F-3C11-41A5-906D-766BB960A0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0" y="2143125"/>
          <a:ext cx="3252788" cy="385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2" imgW="888840" imgH="1054080" progId="Equation.3">
                  <p:embed/>
                </p:oleObj>
              </mc:Choice>
              <mc:Fallback>
                <p:oleObj name="Формула" r:id="rId2" imgW="888840" imgH="1054080" progId="Equation.3">
                  <p:embed/>
                  <p:pic>
                    <p:nvPicPr>
                      <p:cNvPr id="11266" name="Object 2">
                        <a:extLst>
                          <a:ext uri="{FF2B5EF4-FFF2-40B4-BE49-F238E27FC236}">
                            <a16:creationId xmlns:a16="http://schemas.microsoft.com/office/drawing/2014/main" id="{EDD9160F-3C11-41A5-906D-766BB960A0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2143125"/>
                        <a:ext cx="3252788" cy="3857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E1BC582-ECC0-5539-2B59-821520AE7A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8EE7D3-F67C-4526-8768-729CA2306847}" type="slidenum">
              <a:rPr lang="fr-FR" smtClean="0"/>
              <a:pPr>
                <a:defRPr/>
              </a:pPr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8541570"/>
      </p:ext>
    </p:extLst>
  </p:cSld>
  <p:clrMapOvr>
    <a:masterClrMapping/>
  </p:clrMapOvr>
  <p:transition spd="slow" advClick="0" advTm="47000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4">
            <a:extLst>
              <a:ext uri="{FF2B5EF4-FFF2-40B4-BE49-F238E27FC236}">
                <a16:creationId xmlns:a16="http://schemas.microsoft.com/office/drawing/2014/main" id="{467EF685-A28D-4877-A822-34CB400AA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428625"/>
            <a:ext cx="82296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dirty="0"/>
              <a:t>Обобщение вида диссипативных коэффициентов и введение </a:t>
            </a:r>
            <a:r>
              <a:rPr lang="en-US" altLang="ru-RU" sz="2400" dirty="0"/>
              <a:t>Sc</a:t>
            </a:r>
            <a:r>
              <a:rPr lang="ru-RU" altLang="ru-RU" sz="2400" dirty="0"/>
              <a:t>- число Шмидта</a:t>
            </a:r>
            <a:r>
              <a:rPr lang="en-US" altLang="ru-RU" sz="2400" dirty="0"/>
              <a:t>, </a:t>
            </a:r>
            <a:r>
              <a:rPr lang="en-US" altLang="ru-RU" sz="2400" dirty="0" err="1"/>
              <a:t>Pr</a:t>
            </a:r>
            <a:r>
              <a:rPr lang="en-US" altLang="ru-RU" sz="2400" dirty="0"/>
              <a:t> </a:t>
            </a:r>
            <a:r>
              <a:rPr lang="ru-RU" altLang="ru-RU" sz="2400" dirty="0"/>
              <a:t>и коэффициента</a:t>
            </a:r>
            <a:r>
              <a:rPr lang="en-US" altLang="ru-RU" sz="2400" dirty="0"/>
              <a:t> B </a:t>
            </a:r>
            <a:r>
              <a:rPr lang="en-US" altLang="ru-RU" sz="2800" dirty="0"/>
              <a:t>     </a:t>
            </a:r>
            <a:r>
              <a:rPr lang="en-US" altLang="ru-RU" sz="2400" dirty="0"/>
              <a:t>(</a:t>
            </a:r>
            <a:r>
              <a:rPr lang="ru-RU" altLang="ru-RU" sz="2400" dirty="0"/>
              <a:t>В.М. Жданов - для поступательно-вращательной неравновесности</a:t>
            </a:r>
            <a:r>
              <a:rPr lang="en-US" altLang="ru-RU" sz="2400" dirty="0"/>
              <a:t>)</a:t>
            </a:r>
            <a:endParaRPr lang="ru-RU" altLang="ru-RU" sz="2400" dirty="0"/>
          </a:p>
        </p:txBody>
      </p:sp>
      <p:graphicFrame>
        <p:nvGraphicFramePr>
          <p:cNvPr id="12290" name="Object 2">
            <a:extLst>
              <a:ext uri="{FF2B5EF4-FFF2-40B4-BE49-F238E27FC236}">
                <a16:creationId xmlns:a16="http://schemas.microsoft.com/office/drawing/2014/main" id="{9807B301-CC64-4606-B83C-A63B0AF5CD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43188" y="1857375"/>
          <a:ext cx="3243262" cy="455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2" imgW="939600" imgH="1320480" progId="Equation.3">
                  <p:embed/>
                </p:oleObj>
              </mc:Choice>
              <mc:Fallback>
                <p:oleObj name="Формула" r:id="rId2" imgW="939600" imgH="1320480" progId="Equation.3">
                  <p:embed/>
                  <p:pic>
                    <p:nvPicPr>
                      <p:cNvPr id="12290" name="Object 2">
                        <a:extLst>
                          <a:ext uri="{FF2B5EF4-FFF2-40B4-BE49-F238E27FC236}">
                            <a16:creationId xmlns:a16="http://schemas.microsoft.com/office/drawing/2014/main" id="{9807B301-CC64-4606-B83C-A63B0AF5CD4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3188" y="1857375"/>
                        <a:ext cx="3243262" cy="455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BCA6D3F-E9DF-865B-9E21-359BE00F35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8EE7D3-F67C-4526-8768-729CA2306847}" type="slidenum">
              <a:rPr lang="fr-FR" smtClean="0"/>
              <a:pPr>
                <a:defRPr/>
              </a:pPr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42814406"/>
      </p:ext>
    </p:extLst>
  </p:cSld>
  <p:clrMapOvr>
    <a:masterClrMapping/>
  </p:clrMapOvr>
  <p:transition spd="slow" advClick="0" advTm="55000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>
            <a:extLst>
              <a:ext uri="{FF2B5EF4-FFF2-40B4-BE49-F238E27FC236}">
                <a16:creationId xmlns:a16="http://schemas.microsoft.com/office/drawing/2014/main" id="{3DB1F2B9-BA1C-442F-8C92-361C2EB04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935" y="136525"/>
            <a:ext cx="8229600" cy="1564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Aft>
                <a:spcPts val="1000"/>
              </a:spcAft>
              <a:defRPr/>
            </a:pPr>
            <a:r>
              <a:rPr lang="ru-RU" sz="2400" dirty="0"/>
              <a:t>Уравнение баланса энтропии – следствие уравнений баланса массы, импульса и энергии</a:t>
            </a:r>
            <a:r>
              <a:rPr lang="fr-FR" sz="2400" dirty="0"/>
              <a:t>.</a:t>
            </a:r>
          </a:p>
          <a:p>
            <a:pPr>
              <a:defRPr/>
            </a:pPr>
            <a:r>
              <a:rPr lang="ru-RU" sz="2400" dirty="0"/>
              <a:t>Производство энтропии неотрицательно – </a:t>
            </a:r>
            <a:r>
              <a:rPr lang="ru-RU" sz="2400" dirty="0" err="1"/>
              <a:t>диссипативность</a:t>
            </a:r>
            <a:r>
              <a:rPr lang="ru-RU" sz="2400" dirty="0"/>
              <a:t> КГД модели.</a:t>
            </a:r>
            <a:endParaRPr lang="fr-FR" sz="3000" dirty="0"/>
          </a:p>
        </p:txBody>
      </p:sp>
      <p:graphicFrame>
        <p:nvGraphicFramePr>
          <p:cNvPr id="13314" name="Object 2">
            <a:extLst>
              <a:ext uri="{FF2B5EF4-FFF2-40B4-BE49-F238E27FC236}">
                <a16:creationId xmlns:a16="http://schemas.microsoft.com/office/drawing/2014/main" id="{5F23B7D5-79CC-4776-82D0-669F9D7DADA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2938" y="1714500"/>
          <a:ext cx="802005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111480" imgH="2095200" progId="">
                  <p:embed/>
                </p:oleObj>
              </mc:Choice>
              <mc:Fallback>
                <p:oleObj name="Equation" r:id="rId2" imgW="3111480" imgH="2095200" progId="">
                  <p:embed/>
                  <p:pic>
                    <p:nvPicPr>
                      <p:cNvPr id="13314" name="Object 2">
                        <a:extLst>
                          <a:ext uri="{FF2B5EF4-FFF2-40B4-BE49-F238E27FC236}">
                            <a16:creationId xmlns:a16="http://schemas.microsoft.com/office/drawing/2014/main" id="{5F23B7D5-79CC-4776-82D0-669F9D7DADA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8" y="1714500"/>
                        <a:ext cx="8020050" cy="5143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E1617FA-560B-A67B-88C6-22885A2AFD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8EE7D3-F67C-4526-8768-729CA2306847}" type="slidenum">
              <a:rPr lang="fr-FR" smtClean="0"/>
              <a:pPr>
                <a:defRPr/>
              </a:pPr>
              <a:t>17</a:t>
            </a:fld>
            <a:endParaRPr lang="fr-FR" dirty="0"/>
          </a:p>
        </p:txBody>
      </p:sp>
    </p:spTree>
  </p:cSld>
  <p:clrMapOvr>
    <a:masterClrMapping/>
  </p:clrMapOvr>
  <p:transition spd="slow" advClick="0" advTm="248000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>
            <a:extLst>
              <a:ext uri="{FF2B5EF4-FFF2-40B4-BE49-F238E27FC236}">
                <a16:creationId xmlns:a16="http://schemas.microsoft.com/office/drawing/2014/main" id="{3962005C-1FB6-4FC8-99F2-CB9DC5FC0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688" y="954088"/>
            <a:ext cx="3135312" cy="833437"/>
          </a:xfrm>
          <a:prstGeom prst="rect">
            <a:avLst/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81639" tIns="42452" rIns="81639" bIns="42452" anchor="ctr"/>
          <a:lstStyle>
            <a:lvl1pPr eaLnBrk="0" hangingPunct="0">
              <a:tabLst>
                <a:tab pos="655638" algn="l"/>
                <a:tab pos="1312863" algn="l"/>
                <a:tab pos="1968500" algn="l"/>
                <a:tab pos="26257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655638" algn="l"/>
                <a:tab pos="1312863" algn="l"/>
                <a:tab pos="1968500" algn="l"/>
                <a:tab pos="26257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800" dirty="0">
                <a:solidFill>
                  <a:srgbClr val="000000"/>
                </a:solidFill>
              </a:rPr>
              <a:t>Уравнения НС в виде з</a:t>
            </a:r>
            <a:r>
              <a:rPr lang="en-GB" altLang="ru-RU" sz="1800" dirty="0" err="1">
                <a:solidFill>
                  <a:srgbClr val="000000"/>
                </a:solidFill>
              </a:rPr>
              <a:t>акон</a:t>
            </a:r>
            <a:r>
              <a:rPr lang="ru-RU" altLang="ru-RU" sz="1800" dirty="0" err="1">
                <a:solidFill>
                  <a:srgbClr val="000000"/>
                </a:solidFill>
              </a:rPr>
              <a:t>ов</a:t>
            </a:r>
            <a:r>
              <a:rPr lang="en-GB" altLang="ru-RU" sz="1800" dirty="0">
                <a:solidFill>
                  <a:srgbClr val="000000"/>
                </a:solidFill>
              </a:rPr>
              <a:t> </a:t>
            </a:r>
            <a:r>
              <a:rPr lang="en-GB" altLang="ru-RU" sz="1800" dirty="0" err="1">
                <a:solidFill>
                  <a:srgbClr val="000000"/>
                </a:solidFill>
              </a:rPr>
              <a:t>сохранения</a:t>
            </a:r>
            <a:r>
              <a:rPr lang="en-GB" altLang="ru-RU" sz="1800" dirty="0">
                <a:solidFill>
                  <a:srgbClr val="000000"/>
                </a:solidFill>
              </a:rPr>
              <a:t> </a:t>
            </a:r>
            <a:r>
              <a:rPr lang="en-GB" altLang="ru-RU" sz="1800" dirty="0" err="1">
                <a:solidFill>
                  <a:srgbClr val="000000"/>
                </a:solidFill>
              </a:rPr>
              <a:t>массы</a:t>
            </a:r>
            <a:r>
              <a:rPr lang="en-GB" altLang="ru-RU" sz="1800" dirty="0">
                <a:solidFill>
                  <a:srgbClr val="000000"/>
                </a:solidFill>
              </a:rPr>
              <a:t>, </a:t>
            </a:r>
            <a:r>
              <a:rPr lang="en-GB" altLang="ru-RU" sz="1800" dirty="0" err="1">
                <a:solidFill>
                  <a:srgbClr val="000000"/>
                </a:solidFill>
              </a:rPr>
              <a:t>импульса</a:t>
            </a:r>
            <a:r>
              <a:rPr lang="en-GB" altLang="ru-RU" sz="1800" dirty="0">
                <a:solidFill>
                  <a:srgbClr val="000000"/>
                </a:solidFill>
              </a:rPr>
              <a:t>, </a:t>
            </a:r>
            <a:r>
              <a:rPr lang="en-GB" altLang="ru-RU" sz="1800" dirty="0" err="1">
                <a:solidFill>
                  <a:srgbClr val="000000"/>
                </a:solidFill>
              </a:rPr>
              <a:t>энергии</a:t>
            </a:r>
            <a:endParaRPr lang="en-GB" altLang="ru-RU" sz="1800" dirty="0">
              <a:solidFill>
                <a:srgbClr val="000000"/>
              </a:solidFill>
            </a:endParaRPr>
          </a:p>
        </p:txBody>
      </p:sp>
      <p:sp>
        <p:nvSpPr>
          <p:cNvPr id="9222" name="AutoShape 3">
            <a:extLst>
              <a:ext uri="{FF2B5EF4-FFF2-40B4-BE49-F238E27FC236}">
                <a16:creationId xmlns:a16="http://schemas.microsoft.com/office/drawing/2014/main" id="{AAB90305-E4CE-4957-97FC-7E1C7C93C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438" y="1870075"/>
            <a:ext cx="849312" cy="3070225"/>
          </a:xfrm>
          <a:prstGeom prst="downArrow">
            <a:avLst>
              <a:gd name="adj1" fmla="val 50000"/>
              <a:gd name="adj2" fmla="val 90357"/>
            </a:avLst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9223" name="AutoShape 4">
            <a:extLst>
              <a:ext uri="{FF2B5EF4-FFF2-40B4-BE49-F238E27FC236}">
                <a16:creationId xmlns:a16="http://schemas.microsoft.com/office/drawing/2014/main" id="{6E2D244A-BD8A-4D25-B8C1-81DEE215B57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136107" y="1535906"/>
            <a:ext cx="522288" cy="1241425"/>
          </a:xfrm>
          <a:prstGeom prst="downArrow">
            <a:avLst>
              <a:gd name="adj1" fmla="val 50000"/>
              <a:gd name="adj2" fmla="val 59433"/>
            </a:avLst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9224" name="Rectangle 5">
            <a:extLst>
              <a:ext uri="{FF2B5EF4-FFF2-40B4-BE49-F238E27FC236}">
                <a16:creationId xmlns:a16="http://schemas.microsoft.com/office/drawing/2014/main" id="{017A931C-A11E-4F43-888E-C040D16D0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8781" y="1290373"/>
            <a:ext cx="4017963" cy="1306513"/>
          </a:xfrm>
          <a:prstGeom prst="rect">
            <a:avLst/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81639" tIns="42452" rIns="81639" bIns="42452"/>
          <a:lstStyle>
            <a:lvl1pPr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800">
                <a:solidFill>
                  <a:srgbClr val="000000"/>
                </a:solidFill>
              </a:rPr>
              <a:t>Осреднение системы НС по времени, разложение  </a:t>
            </a:r>
            <a:r>
              <a:rPr lang="en-GB" altLang="ru-RU" sz="2200">
                <a:solidFill>
                  <a:srgbClr val="000000"/>
                </a:solidFill>
                <a:latin typeface="Symbol" panose="05050102010706020507" pitchFamily="18" charset="2"/>
              </a:rPr>
              <a:t></a:t>
            </a:r>
            <a:r>
              <a:rPr lang="en-GB" altLang="ru-RU" sz="1800">
                <a:solidFill>
                  <a:srgbClr val="000000"/>
                </a:solidFill>
              </a:rPr>
              <a:t>, u,</a:t>
            </a:r>
            <a:r>
              <a:rPr lang="en-GB" altLang="ru-RU" sz="2200">
                <a:solidFill>
                  <a:srgbClr val="000000"/>
                </a:solidFill>
              </a:rPr>
              <a:t> </a:t>
            </a:r>
            <a:r>
              <a:rPr lang="en-GB" altLang="ru-RU" sz="2200">
                <a:solidFill>
                  <a:srgbClr val="000000"/>
                </a:solidFill>
                <a:latin typeface="Symbol" panose="05050102010706020507" pitchFamily="18" charset="2"/>
              </a:rPr>
              <a:t></a:t>
            </a:r>
            <a:r>
              <a:rPr lang="en-GB" altLang="ru-RU" sz="2200">
                <a:solidFill>
                  <a:srgbClr val="000000"/>
                </a:solidFill>
              </a:rPr>
              <a:t> </a:t>
            </a:r>
            <a:r>
              <a:rPr lang="en-GB" altLang="ru-RU" sz="1800">
                <a:solidFill>
                  <a:srgbClr val="000000"/>
                </a:solidFill>
              </a:rPr>
              <a:t>в</a:t>
            </a:r>
            <a:r>
              <a:rPr lang="ru-RU" altLang="ru-RU" sz="1800">
                <a:solidFill>
                  <a:srgbClr val="000000"/>
                </a:solidFill>
              </a:rPr>
              <a:t> ряд</a:t>
            </a:r>
            <a:endParaRPr lang="en-GB" altLang="ru-RU" sz="1800">
              <a:solidFill>
                <a:srgbClr val="000000"/>
              </a:solidFill>
            </a:endParaRPr>
          </a:p>
        </p:txBody>
      </p:sp>
      <p:graphicFrame>
        <p:nvGraphicFramePr>
          <p:cNvPr id="9218" name="Object 2">
            <a:extLst>
              <a:ext uri="{FF2B5EF4-FFF2-40B4-BE49-F238E27FC236}">
                <a16:creationId xmlns:a16="http://schemas.microsoft.com/office/drawing/2014/main" id="{37120C06-1DDA-45F8-B6ED-335545428D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2769660"/>
              </p:ext>
            </p:extLst>
          </p:nvPr>
        </p:nvGraphicFramePr>
        <p:xfrm>
          <a:off x="5062539" y="1895474"/>
          <a:ext cx="1763713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939600" imgH="393480" progId="">
                  <p:embed/>
                </p:oleObj>
              </mc:Choice>
              <mc:Fallback>
                <p:oleObj r:id="rId3" imgW="939600" imgH="393480" progId="">
                  <p:embed/>
                  <p:pic>
                    <p:nvPicPr>
                      <p:cNvPr id="9218" name="Object 2">
                        <a:extLst>
                          <a:ext uri="{FF2B5EF4-FFF2-40B4-BE49-F238E27FC236}">
                            <a16:creationId xmlns:a16="http://schemas.microsoft.com/office/drawing/2014/main" id="{37120C06-1DDA-45F8-B6ED-335545428D8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2539" y="1895474"/>
                        <a:ext cx="1763713" cy="73977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5" name="Rectangle 7">
            <a:extLst>
              <a:ext uri="{FF2B5EF4-FFF2-40B4-BE49-F238E27FC236}">
                <a16:creationId xmlns:a16="http://schemas.microsoft.com/office/drawing/2014/main" id="{9369301C-AD34-493C-92D3-F6C0BDA53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8781" y="2717933"/>
            <a:ext cx="4032250" cy="798512"/>
          </a:xfrm>
          <a:prstGeom prst="rect">
            <a:avLst/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81639" tIns="42452" rIns="81639" bIns="42452" anchor="ctr"/>
          <a:lstStyle>
            <a:lvl1pPr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ru-RU" sz="1800" dirty="0" err="1">
                <a:solidFill>
                  <a:srgbClr val="000000"/>
                </a:solidFill>
              </a:rPr>
              <a:t>Используем</a:t>
            </a:r>
            <a:r>
              <a:rPr lang="en-GB" altLang="ru-RU" sz="1800" dirty="0">
                <a:solidFill>
                  <a:srgbClr val="000000"/>
                </a:solidFill>
              </a:rPr>
              <a:t> </a:t>
            </a:r>
            <a:r>
              <a:rPr lang="en-GB" altLang="ru-RU" sz="1800" dirty="0" err="1">
                <a:solidFill>
                  <a:srgbClr val="000000"/>
                </a:solidFill>
              </a:rPr>
              <a:t>уравнения</a:t>
            </a:r>
            <a:r>
              <a:rPr lang="en-GB" altLang="ru-RU" sz="1800" dirty="0">
                <a:solidFill>
                  <a:srgbClr val="000000"/>
                </a:solidFill>
              </a:rPr>
              <a:t> </a:t>
            </a:r>
            <a:r>
              <a:rPr lang="en-GB" altLang="ru-RU" sz="1800" dirty="0" err="1">
                <a:solidFill>
                  <a:srgbClr val="000000"/>
                </a:solidFill>
              </a:rPr>
              <a:t>Эйлера</a:t>
            </a:r>
            <a:r>
              <a:rPr lang="en-GB" altLang="ru-RU" sz="1800" dirty="0">
                <a:solidFill>
                  <a:srgbClr val="000000"/>
                </a:solidFill>
              </a:rPr>
              <a:t> </a:t>
            </a:r>
            <a:r>
              <a:rPr lang="ru-RU" altLang="ru-RU" sz="1800" dirty="0">
                <a:solidFill>
                  <a:srgbClr val="000000"/>
                </a:solidFill>
              </a:rPr>
              <a:t>или НС </a:t>
            </a:r>
            <a:r>
              <a:rPr lang="en-GB" altLang="ru-RU" sz="1800" dirty="0">
                <a:solidFill>
                  <a:srgbClr val="000000"/>
                </a:solidFill>
              </a:rPr>
              <a:t>в </a:t>
            </a:r>
            <a:r>
              <a:rPr lang="en-GB" altLang="ru-RU" sz="1800" dirty="0" err="1">
                <a:solidFill>
                  <a:srgbClr val="000000"/>
                </a:solidFill>
              </a:rPr>
              <a:t>качестве</a:t>
            </a:r>
            <a:r>
              <a:rPr lang="en-GB" altLang="ru-RU" sz="1800" dirty="0">
                <a:solidFill>
                  <a:srgbClr val="000000"/>
                </a:solidFill>
              </a:rPr>
              <a:t> </a:t>
            </a:r>
            <a:r>
              <a:rPr lang="en-GB" altLang="ru-RU" sz="1800" dirty="0" err="1">
                <a:solidFill>
                  <a:srgbClr val="000000"/>
                </a:solidFill>
              </a:rPr>
              <a:t>нулевого</a:t>
            </a:r>
            <a:r>
              <a:rPr lang="en-GB" altLang="ru-RU" sz="1800" dirty="0">
                <a:solidFill>
                  <a:srgbClr val="000000"/>
                </a:solidFill>
              </a:rPr>
              <a:t> </a:t>
            </a:r>
            <a:r>
              <a:rPr lang="en-GB" altLang="ru-RU" sz="1800" dirty="0" err="1">
                <a:solidFill>
                  <a:srgbClr val="000000"/>
                </a:solidFill>
              </a:rPr>
              <a:t>приближения</a:t>
            </a:r>
            <a:endParaRPr lang="en-GB" altLang="ru-RU" sz="1800" dirty="0">
              <a:solidFill>
                <a:srgbClr val="000000"/>
              </a:solidFill>
            </a:endParaRPr>
          </a:p>
        </p:txBody>
      </p:sp>
      <p:sp>
        <p:nvSpPr>
          <p:cNvPr id="9226" name="Oval 8">
            <a:extLst>
              <a:ext uri="{FF2B5EF4-FFF2-40B4-BE49-F238E27FC236}">
                <a16:creationId xmlns:a16="http://schemas.microsoft.com/office/drawing/2014/main" id="{8CE4B307-8AA7-4067-8082-7F78C1586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75" y="5070475"/>
            <a:ext cx="3135313" cy="979488"/>
          </a:xfrm>
          <a:prstGeom prst="ellipse">
            <a:avLst/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1639" tIns="42452" rIns="81639" bIns="42452" anchor="ctr"/>
          <a:lstStyle>
            <a:lvl1pPr eaLnBrk="0" hangingPunct="0">
              <a:tabLst>
                <a:tab pos="655638" algn="l"/>
                <a:tab pos="1312863" algn="l"/>
                <a:tab pos="1968500" algn="l"/>
                <a:tab pos="26257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655638" algn="l"/>
                <a:tab pos="1312863" algn="l"/>
                <a:tab pos="1968500" algn="l"/>
                <a:tab pos="26257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ru-RU" sz="2200">
                <a:solidFill>
                  <a:srgbClr val="000000"/>
                </a:solidFill>
              </a:rPr>
              <a:t>КГД уравнения</a:t>
            </a:r>
          </a:p>
        </p:txBody>
      </p:sp>
      <p:sp>
        <p:nvSpPr>
          <p:cNvPr id="9227" name="AutoShape 9">
            <a:extLst>
              <a:ext uri="{FF2B5EF4-FFF2-40B4-BE49-F238E27FC236}">
                <a16:creationId xmlns:a16="http://schemas.microsoft.com/office/drawing/2014/main" id="{F71415BE-3787-4E9C-9F50-0080C31E185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135313" y="2630488"/>
            <a:ext cx="523875" cy="1241425"/>
          </a:xfrm>
          <a:prstGeom prst="downArrow">
            <a:avLst>
              <a:gd name="adj1" fmla="val 50000"/>
              <a:gd name="adj2" fmla="val 59253"/>
            </a:avLst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9228" name="Rectangle 10">
            <a:extLst>
              <a:ext uri="{FF2B5EF4-FFF2-40B4-BE49-F238E27FC236}">
                <a16:creationId xmlns:a16="http://schemas.microsoft.com/office/drawing/2014/main" id="{79D7C6A3-CD5E-4350-A378-E125ECE644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8781" y="3594829"/>
            <a:ext cx="4017963" cy="609600"/>
          </a:xfrm>
          <a:prstGeom prst="rect">
            <a:avLst/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97967" tIns="42452" rIns="81639" bIns="42452" anchor="ctr"/>
          <a:lstStyle>
            <a:lvl1pPr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ru-RU" sz="1800" dirty="0" err="1">
                <a:solidFill>
                  <a:srgbClr val="000000"/>
                </a:solidFill>
              </a:rPr>
              <a:t>Пренебрегаем</a:t>
            </a:r>
            <a:r>
              <a:rPr lang="en-GB" altLang="ru-RU" sz="1800" dirty="0">
                <a:solidFill>
                  <a:srgbClr val="000000"/>
                </a:solidFill>
              </a:rPr>
              <a:t> </a:t>
            </a:r>
            <a:r>
              <a:rPr lang="en-GB" altLang="ru-RU" sz="1800" dirty="0" err="1">
                <a:solidFill>
                  <a:srgbClr val="000000"/>
                </a:solidFill>
              </a:rPr>
              <a:t>слагаемыми</a:t>
            </a:r>
            <a:r>
              <a:rPr lang="en-GB" altLang="ru-RU" sz="1800" dirty="0">
                <a:solidFill>
                  <a:srgbClr val="000000"/>
                </a:solidFill>
              </a:rPr>
              <a:t> </a:t>
            </a:r>
          </a:p>
        </p:txBody>
      </p:sp>
      <p:graphicFrame>
        <p:nvGraphicFramePr>
          <p:cNvPr id="9219" name="Object 3">
            <a:extLst>
              <a:ext uri="{FF2B5EF4-FFF2-40B4-BE49-F238E27FC236}">
                <a16:creationId xmlns:a16="http://schemas.microsoft.com/office/drawing/2014/main" id="{86420E63-771B-458C-9C5A-02E3C73E7DF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75513" y="3689350"/>
          <a:ext cx="68103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406080" imgH="228600" progId="">
                  <p:embed/>
                </p:oleObj>
              </mc:Choice>
              <mc:Fallback>
                <p:oleObj r:id="rId5" imgW="406080" imgH="228600" progId="">
                  <p:embed/>
                  <p:pic>
                    <p:nvPicPr>
                      <p:cNvPr id="9219" name="Object 3">
                        <a:extLst>
                          <a:ext uri="{FF2B5EF4-FFF2-40B4-BE49-F238E27FC236}">
                            <a16:creationId xmlns:a16="http://schemas.microsoft.com/office/drawing/2014/main" id="{86420E63-771B-458C-9C5A-02E3C73E7DF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5513" y="3689350"/>
                        <a:ext cx="681037" cy="5334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9" name="AutoShape 12">
            <a:extLst>
              <a:ext uri="{FF2B5EF4-FFF2-40B4-BE49-F238E27FC236}">
                <a16:creationId xmlns:a16="http://schemas.microsoft.com/office/drawing/2014/main" id="{EB1EDF62-D066-4680-8AD5-A1C51DC276E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136107" y="3339306"/>
            <a:ext cx="522288" cy="1241425"/>
          </a:xfrm>
          <a:prstGeom prst="downArrow">
            <a:avLst>
              <a:gd name="adj1" fmla="val 50000"/>
              <a:gd name="adj2" fmla="val 59433"/>
            </a:avLst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9230" name="Rectangle 13">
            <a:extLst>
              <a:ext uri="{FF2B5EF4-FFF2-40B4-BE49-F238E27FC236}">
                <a16:creationId xmlns:a16="http://schemas.microsoft.com/office/drawing/2014/main" id="{97DF4EF5-6F83-4686-81CE-DDB32C918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8781" y="4319158"/>
            <a:ext cx="4017963" cy="587375"/>
          </a:xfrm>
          <a:prstGeom prst="rect">
            <a:avLst/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81639" tIns="42452" rIns="81639" bIns="42452" anchor="ctr"/>
          <a:lstStyle>
            <a:lvl1pPr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ru-RU" sz="1800" dirty="0" err="1">
                <a:solidFill>
                  <a:srgbClr val="000000"/>
                </a:solidFill>
              </a:rPr>
              <a:t>Преобразуем</a:t>
            </a:r>
            <a:r>
              <a:rPr lang="en-GB" altLang="ru-RU" sz="1800" dirty="0">
                <a:solidFill>
                  <a:srgbClr val="000000"/>
                </a:solidFill>
              </a:rPr>
              <a:t>, </a:t>
            </a:r>
            <a:r>
              <a:rPr lang="en-GB" altLang="ru-RU" sz="1800" dirty="0" err="1">
                <a:solidFill>
                  <a:srgbClr val="000000"/>
                </a:solidFill>
              </a:rPr>
              <a:t>упрощаем</a:t>
            </a:r>
            <a:endParaRPr lang="en-GB" altLang="ru-RU" sz="1800" dirty="0">
              <a:solidFill>
                <a:srgbClr val="000000"/>
              </a:solidFill>
            </a:endParaRPr>
          </a:p>
        </p:txBody>
      </p:sp>
      <p:sp>
        <p:nvSpPr>
          <p:cNvPr id="9231" name="AutoShape 14">
            <a:extLst>
              <a:ext uri="{FF2B5EF4-FFF2-40B4-BE49-F238E27FC236}">
                <a16:creationId xmlns:a16="http://schemas.microsoft.com/office/drawing/2014/main" id="{3756CFC5-C5D0-46CB-877A-DC7B59DF506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136107" y="4082256"/>
            <a:ext cx="522288" cy="1241425"/>
          </a:xfrm>
          <a:prstGeom prst="downArrow">
            <a:avLst>
              <a:gd name="adj1" fmla="val 50000"/>
              <a:gd name="adj2" fmla="val 59433"/>
            </a:avLst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AD10288-69BC-3DF1-EBE3-614131FF2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 строгий вывод КГД уравнений</a:t>
            </a:r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9344C36-8081-99CC-B8B0-5E78DA9B2B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8EE7D3-F67C-4526-8768-729CA2306847}" type="slidenum">
              <a:rPr lang="fr-FR" smtClean="0"/>
              <a:pPr>
                <a:defRPr/>
              </a:pPr>
              <a:t>18</a:t>
            </a:fld>
            <a:endParaRPr lang="fr-FR" dirty="0"/>
          </a:p>
        </p:txBody>
      </p:sp>
    </p:spTree>
  </p:cSld>
  <p:clrMapOvr>
    <a:masterClrMapping/>
  </p:clrMapOvr>
  <p:transition spd="slow" advClick="0" advTm="82000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>
            <a:extLst>
              <a:ext uri="{FF2B5EF4-FFF2-40B4-BE49-F238E27FC236}">
                <a16:creationId xmlns:a16="http://schemas.microsoft.com/office/drawing/2014/main" id="{61518EE2-1465-4FDF-BB34-4007DFDC3C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4000" y="260648"/>
            <a:ext cx="8675688" cy="765175"/>
          </a:xfrm>
        </p:spPr>
        <p:txBody>
          <a:bodyPr/>
          <a:lstStyle/>
          <a:p>
            <a:pPr eaLnBrk="1" hangingPunct="1"/>
            <a:r>
              <a:rPr lang="ru-RU" altLang="ru-RU" sz="3200" dirty="0"/>
              <a:t>Уравнения Навье-Стокса</a:t>
            </a:r>
          </a:p>
        </p:txBody>
      </p:sp>
      <p:sp>
        <p:nvSpPr>
          <p:cNvPr id="10244" name="Rectangle 5">
            <a:extLst>
              <a:ext uri="{FF2B5EF4-FFF2-40B4-BE49-F238E27FC236}">
                <a16:creationId xmlns:a16="http://schemas.microsoft.com/office/drawing/2014/main" id="{9BBCC183-3D63-4AD9-B88A-A39A7222A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10242" name="Object 2">
            <a:extLst>
              <a:ext uri="{FF2B5EF4-FFF2-40B4-BE49-F238E27FC236}">
                <a16:creationId xmlns:a16="http://schemas.microsoft.com/office/drawing/2014/main" id="{EB520292-75BF-431E-B1DE-3C269DDD660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5288" y="1412875"/>
          <a:ext cx="8312150" cy="300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2" imgW="4089240" imgH="1473120" progId="Equation.3">
                  <p:embed/>
                </p:oleObj>
              </mc:Choice>
              <mc:Fallback>
                <p:oleObj name="Формула" r:id="rId2" imgW="4089240" imgH="1473120" progId="Equation.3">
                  <p:embed/>
                  <p:pic>
                    <p:nvPicPr>
                      <p:cNvPr id="10242" name="Object 2">
                        <a:extLst>
                          <a:ext uri="{FF2B5EF4-FFF2-40B4-BE49-F238E27FC236}">
                            <a16:creationId xmlns:a16="http://schemas.microsoft.com/office/drawing/2014/main" id="{EB520292-75BF-431E-B1DE-3C269DDD660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412875"/>
                        <a:ext cx="8312150" cy="3005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5" name="Rectangle 8">
            <a:extLst>
              <a:ext uri="{FF2B5EF4-FFF2-40B4-BE49-F238E27FC236}">
                <a16:creationId xmlns:a16="http://schemas.microsoft.com/office/drawing/2014/main" id="{57D4F7DD-0A2D-4890-8CDF-BA6D10074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90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B172824-63EE-9EA7-7945-A6E3763B81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DD9EAA-6592-4679-9ACE-17FFACE214B5}" type="slidenum">
              <a:rPr lang="fr-FR" smtClean="0"/>
              <a:pPr>
                <a:defRPr/>
              </a:pPr>
              <a:t>19</a:t>
            </a:fld>
            <a:endParaRPr lang="fr-FR" dirty="0"/>
          </a:p>
        </p:txBody>
      </p:sp>
    </p:spTree>
  </p:cSld>
  <p:clrMapOvr>
    <a:masterClrMapping/>
  </p:clrMapOvr>
  <p:transition spd="slow" advClick="0" advTm="45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86FD21A-C4AA-58CB-039C-550D011A4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dirty="0"/>
              <a:t>Физические предпосылки введения сглаживания</a:t>
            </a:r>
          </a:p>
          <a:p>
            <a:pPr marL="457200" indent="-457200">
              <a:buFont typeface="+mj-lt"/>
              <a:buAutoNum type="arabicPeriod"/>
            </a:pPr>
            <a:endParaRPr lang="ru-RU" dirty="0"/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Способ построения добавок. Связь сглаженных уравнений с классической системой Навье-Стокса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Литература</a:t>
            </a:r>
            <a:r>
              <a:rPr lang="fr-FR" dirty="0">
                <a:solidFill>
                  <a:schemeClr val="tx1"/>
                </a:solidFill>
              </a:rPr>
              <a:t>:</a:t>
            </a:r>
          </a:p>
          <a:p>
            <a:pPr marL="0" indent="0">
              <a:buNone/>
            </a:pPr>
            <a:r>
              <a:rPr lang="ru-RU" dirty="0" err="1">
                <a:solidFill>
                  <a:schemeClr val="tx1"/>
                </a:solidFill>
              </a:rPr>
              <a:t>гл</a:t>
            </a:r>
            <a:r>
              <a:rPr lang="ru-RU" dirty="0">
                <a:solidFill>
                  <a:schemeClr val="tx1"/>
                </a:solidFill>
              </a:rPr>
              <a:t> 1 и параграф 3.5, 3.6 и 3.7  в книге Елизарова Т.Г.  </a:t>
            </a:r>
            <a:r>
              <a:rPr lang="ru-RU" i="1" dirty="0" err="1">
                <a:solidFill>
                  <a:schemeClr val="tx1"/>
                </a:solidFill>
              </a:rPr>
              <a:t>Квазигазодинамические</a:t>
            </a:r>
            <a:r>
              <a:rPr lang="ru-RU" i="1" dirty="0">
                <a:solidFill>
                  <a:schemeClr val="tx1"/>
                </a:solidFill>
              </a:rPr>
              <a:t> уравнения и методы расчета вязких течений</a:t>
            </a:r>
            <a:r>
              <a:rPr lang="ru-RU" dirty="0">
                <a:solidFill>
                  <a:schemeClr val="tx1"/>
                </a:solidFill>
              </a:rPr>
              <a:t>. </a:t>
            </a:r>
            <a:endParaRPr lang="fr-FR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М.: Научный мир, 2007. </a:t>
            </a:r>
            <a:endParaRPr lang="fr-FR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(англ. перевод  -- </a:t>
            </a:r>
            <a:r>
              <a:rPr lang="ru-RU" dirty="0" err="1">
                <a:solidFill>
                  <a:schemeClr val="tx1"/>
                </a:solidFill>
              </a:rPr>
              <a:t>Quasi</a:t>
            </a:r>
            <a:r>
              <a:rPr lang="ru-RU" dirty="0">
                <a:solidFill>
                  <a:schemeClr val="tx1"/>
                </a:solidFill>
              </a:rPr>
              <a:t>-Gas Dynamic </a:t>
            </a:r>
            <a:r>
              <a:rPr lang="ru-RU" dirty="0" err="1">
                <a:solidFill>
                  <a:schemeClr val="tx1"/>
                </a:solidFill>
              </a:rPr>
              <a:t>Equations</a:t>
            </a:r>
            <a:r>
              <a:rPr lang="ru-RU" dirty="0">
                <a:solidFill>
                  <a:schemeClr val="tx1"/>
                </a:solidFill>
              </a:rPr>
              <a:t>. Springer 2009)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http://elizarova.imamod.ru/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EE934C3-66CE-7B48-15DD-3BCA42B9C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План</a:t>
            </a: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700394"/>
      </p:ext>
    </p:extLst>
  </p:cSld>
  <p:clrMapOvr>
    <a:masterClrMapping/>
  </p:clrMapOvr>
  <p:transition spd="slow" advClick="0" advTm="69000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2">
            <a:extLst>
              <a:ext uri="{FF2B5EF4-FFF2-40B4-BE49-F238E27FC236}">
                <a16:creationId xmlns:a16="http://schemas.microsoft.com/office/drawing/2014/main" id="{D992BA91-5D0A-425F-8FC0-91EB7BC7122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0338" y="3030538"/>
          <a:ext cx="5283200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3" imgW="2577960" imgH="431640" progId="Equation.3">
                  <p:embed/>
                </p:oleObj>
              </mc:Choice>
              <mc:Fallback>
                <p:oleObj name="Формула" r:id="rId3" imgW="2577960" imgH="431640" progId="Equation.3">
                  <p:embed/>
                  <p:pic>
                    <p:nvPicPr>
                      <p:cNvPr id="11266" name="Object 2">
                        <a:extLst>
                          <a:ext uri="{FF2B5EF4-FFF2-40B4-BE49-F238E27FC236}">
                            <a16:creationId xmlns:a16="http://schemas.microsoft.com/office/drawing/2014/main" id="{D992BA91-5D0A-425F-8FC0-91EB7BC7122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338" y="3030538"/>
                        <a:ext cx="5283200" cy="88265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3">
            <a:extLst>
              <a:ext uri="{FF2B5EF4-FFF2-40B4-BE49-F238E27FC236}">
                <a16:creationId xmlns:a16="http://schemas.microsoft.com/office/drawing/2014/main" id="{1640D841-05AF-422A-8089-E2B2A9F02F3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0825" y="1125538"/>
          <a:ext cx="4818063" cy="107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5" imgW="2158920" imgH="482400" progId="Equation.3">
                  <p:embed/>
                </p:oleObj>
              </mc:Choice>
              <mc:Fallback>
                <p:oleObj name="Формула" r:id="rId5" imgW="2158920" imgH="482400" progId="Equation.3">
                  <p:embed/>
                  <p:pic>
                    <p:nvPicPr>
                      <p:cNvPr id="11267" name="Object 3">
                        <a:extLst>
                          <a:ext uri="{FF2B5EF4-FFF2-40B4-BE49-F238E27FC236}">
                            <a16:creationId xmlns:a16="http://schemas.microsoft.com/office/drawing/2014/main" id="{1640D841-05AF-422A-8089-E2B2A9F02F3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125538"/>
                        <a:ext cx="4818063" cy="107632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8" name="Object 4">
            <a:extLst>
              <a:ext uri="{FF2B5EF4-FFF2-40B4-BE49-F238E27FC236}">
                <a16:creationId xmlns:a16="http://schemas.microsoft.com/office/drawing/2014/main" id="{27C2CFA8-BD1E-4408-8CB5-0DE9DDA2587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1813" y="4941888"/>
          <a:ext cx="4287837" cy="105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7" imgW="1752480" imgH="431640" progId="Equation.3">
                  <p:embed/>
                </p:oleObj>
              </mc:Choice>
              <mc:Fallback>
                <p:oleObj name="Формула" r:id="rId7" imgW="1752480" imgH="431640" progId="Equation.3">
                  <p:embed/>
                  <p:pic>
                    <p:nvPicPr>
                      <p:cNvPr id="11268" name="Object 4">
                        <a:extLst>
                          <a:ext uri="{FF2B5EF4-FFF2-40B4-BE49-F238E27FC236}">
                            <a16:creationId xmlns:a16="http://schemas.microsoft.com/office/drawing/2014/main" id="{27C2CFA8-BD1E-4408-8CB5-0DE9DDA2587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813" y="4941888"/>
                        <a:ext cx="4287837" cy="105727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4" name="AutoShape 5">
            <a:extLst>
              <a:ext uri="{FF2B5EF4-FFF2-40B4-BE49-F238E27FC236}">
                <a16:creationId xmlns:a16="http://schemas.microsoft.com/office/drawing/2014/main" id="{90912258-9054-4D64-B424-5BC7072C183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254250" y="3956051"/>
            <a:ext cx="719137" cy="849312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11269" name="Object 5">
            <a:extLst>
              <a:ext uri="{FF2B5EF4-FFF2-40B4-BE49-F238E27FC236}">
                <a16:creationId xmlns:a16="http://schemas.microsoft.com/office/drawing/2014/main" id="{0472DD54-3107-477A-9154-8C2D21F33A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940056"/>
              </p:ext>
            </p:extLst>
          </p:nvPr>
        </p:nvGraphicFramePr>
        <p:xfrm>
          <a:off x="6368521" y="4476750"/>
          <a:ext cx="1470025" cy="27686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9" imgW="952200" imgH="1447560" progId="Equation.3">
                  <p:embed/>
                </p:oleObj>
              </mc:Choice>
              <mc:Fallback>
                <p:oleObj name="Формула" r:id="rId9" imgW="952200" imgH="1447560" progId="Equation.3">
                  <p:embed/>
                  <p:pic>
                    <p:nvPicPr>
                      <p:cNvPr id="11269" name="Object 5">
                        <a:extLst>
                          <a:ext uri="{FF2B5EF4-FFF2-40B4-BE49-F238E27FC236}">
                            <a16:creationId xmlns:a16="http://schemas.microsoft.com/office/drawing/2014/main" id="{0472DD54-3107-477A-9154-8C2D21F33A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8521" y="4476750"/>
                        <a:ext cx="1470025" cy="2768674"/>
                      </a:xfrm>
                      <a:prstGeom prst="rect">
                        <a:avLst/>
                      </a:prstGeom>
                      <a:noFill/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5" name="AutoShape 7">
            <a:extLst>
              <a:ext uri="{FF2B5EF4-FFF2-40B4-BE49-F238E27FC236}">
                <a16:creationId xmlns:a16="http://schemas.microsoft.com/office/drawing/2014/main" id="{A7178610-C628-4561-A7BF-FDD6A2F7B624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625850" y="4222750"/>
            <a:ext cx="1174750" cy="195263"/>
          </a:xfrm>
          <a:prstGeom prst="rightArrow">
            <a:avLst>
              <a:gd name="adj1" fmla="val 50000"/>
              <a:gd name="adj2" fmla="val 150434"/>
            </a:avLst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1276" name="AutoShape 8">
            <a:extLst>
              <a:ext uri="{FF2B5EF4-FFF2-40B4-BE49-F238E27FC236}">
                <a16:creationId xmlns:a16="http://schemas.microsoft.com/office/drawing/2014/main" id="{90DBB5F0-8529-4EA6-83C4-8BBBD60A8A5E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624263" y="2393950"/>
            <a:ext cx="1174750" cy="195263"/>
          </a:xfrm>
          <a:prstGeom prst="rightArrow">
            <a:avLst>
              <a:gd name="adj1" fmla="val 50000"/>
              <a:gd name="adj2" fmla="val 150434"/>
            </a:avLst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1277" name="Text Box 9">
            <a:extLst>
              <a:ext uri="{FF2B5EF4-FFF2-40B4-BE49-F238E27FC236}">
                <a16:creationId xmlns:a16="http://schemas.microsoft.com/office/drawing/2014/main" id="{5219B997-5528-4CDE-9886-0ED243C02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1916113"/>
            <a:ext cx="3240088" cy="224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2452" rIns="81639" bIns="42452">
            <a:spAutoFit/>
          </a:bodyPr>
          <a:lstStyle>
            <a:lvl1pPr eaLnBrk="0" hangingPunct="0">
              <a:tabLst>
                <a:tab pos="655638" algn="l"/>
                <a:tab pos="1312863" algn="l"/>
                <a:tab pos="1968500" algn="l"/>
                <a:tab pos="26257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655638" algn="l"/>
                <a:tab pos="1312863" algn="l"/>
                <a:tab pos="1968500" algn="l"/>
                <a:tab pos="26257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>
                <a:solidFill>
                  <a:srgbClr val="000000"/>
                </a:solidFill>
              </a:rPr>
              <a:t>Вычисляем интегралы, используем </a:t>
            </a:r>
            <a:r>
              <a:rPr lang="en-GB" altLang="ru-RU" dirty="0" err="1">
                <a:solidFill>
                  <a:srgbClr val="000000"/>
                </a:solidFill>
              </a:rPr>
              <a:t>аппроксимацию</a:t>
            </a:r>
            <a:r>
              <a:rPr lang="en-GB" altLang="ru-RU" dirty="0">
                <a:solidFill>
                  <a:srgbClr val="000000"/>
                </a:solidFill>
              </a:rPr>
              <a:t>              - в </a:t>
            </a:r>
            <a:r>
              <a:rPr lang="en-GB" altLang="ru-RU" dirty="0" err="1">
                <a:solidFill>
                  <a:srgbClr val="000000"/>
                </a:solidFill>
              </a:rPr>
              <a:t>момент</a:t>
            </a:r>
            <a:r>
              <a:rPr lang="en-GB" altLang="ru-RU" dirty="0">
                <a:solidFill>
                  <a:srgbClr val="000000"/>
                </a:solidFill>
              </a:rPr>
              <a:t> </a:t>
            </a:r>
            <a:r>
              <a:rPr lang="en-GB" altLang="ru-RU" dirty="0" err="1">
                <a:solidFill>
                  <a:srgbClr val="000000"/>
                </a:solidFill>
              </a:rPr>
              <a:t>времени</a:t>
            </a:r>
            <a:r>
              <a:rPr lang="ru-RU" altLang="ru-RU" dirty="0">
                <a:solidFill>
                  <a:srgbClr val="000000"/>
                </a:solidFill>
              </a:rPr>
              <a:t> </a:t>
            </a:r>
            <a:r>
              <a:rPr lang="en-US" altLang="ru-RU" dirty="0">
                <a:solidFill>
                  <a:srgbClr val="000000"/>
                </a:solidFill>
              </a:rPr>
              <a:t>t*</a:t>
            </a:r>
            <a:r>
              <a:rPr lang="ru-RU" altLang="ru-RU" dirty="0">
                <a:solidFill>
                  <a:srgbClr val="000000"/>
                </a:solidFill>
              </a:rPr>
              <a:t> - теорема о среднем значении</a:t>
            </a:r>
          </a:p>
          <a:p>
            <a:pPr eaLnBrk="1" hangingPunct="1"/>
            <a:endParaRPr lang="en-GB" altLang="ru-RU" dirty="0">
              <a:solidFill>
                <a:srgbClr val="000000"/>
              </a:solidFill>
            </a:endParaRPr>
          </a:p>
        </p:txBody>
      </p:sp>
      <p:sp>
        <p:nvSpPr>
          <p:cNvPr id="11278" name="Text Box 10">
            <a:extLst>
              <a:ext uri="{FF2B5EF4-FFF2-40B4-BE49-F238E27FC236}">
                <a16:creationId xmlns:a16="http://schemas.microsoft.com/office/drawing/2014/main" id="{BCFAB3AA-4ED8-49BD-807F-08FECA8E9A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6663" y="4106863"/>
            <a:ext cx="254952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2452" rIns="81639" bIns="42452">
            <a:spAutoFit/>
          </a:bodyPr>
          <a:lstStyle>
            <a:lvl1pPr eaLnBrk="0" hangingPunct="0">
              <a:tabLst>
                <a:tab pos="655638" algn="l"/>
                <a:tab pos="1312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655638" algn="l"/>
                <a:tab pos="1312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655638" algn="l"/>
                <a:tab pos="1312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655638" algn="l"/>
                <a:tab pos="1312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655638" algn="l"/>
                <a:tab pos="1312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rgbClr val="000000"/>
                </a:solidFill>
              </a:rPr>
              <a:t>С точностью до </a:t>
            </a:r>
            <a:endParaRPr lang="en-GB" altLang="ru-RU">
              <a:solidFill>
                <a:srgbClr val="000000"/>
              </a:solidFill>
            </a:endParaRPr>
          </a:p>
        </p:txBody>
      </p:sp>
      <p:sp>
        <p:nvSpPr>
          <p:cNvPr id="11279" name="AutoShape 11">
            <a:extLst>
              <a:ext uri="{FF2B5EF4-FFF2-40B4-BE49-F238E27FC236}">
                <a16:creationId xmlns:a16="http://schemas.microsoft.com/office/drawing/2014/main" id="{0C3E31AA-23FD-4182-8467-540E573A726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262188" y="2197100"/>
            <a:ext cx="719137" cy="849313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11270" name="Object 6">
            <a:extLst>
              <a:ext uri="{FF2B5EF4-FFF2-40B4-BE49-F238E27FC236}">
                <a16:creationId xmlns:a16="http://schemas.microsoft.com/office/drawing/2014/main" id="{F706B93D-8492-423F-BBAC-75C52900AB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1222394"/>
              </p:ext>
            </p:extLst>
          </p:nvPr>
        </p:nvGraphicFramePr>
        <p:xfrm>
          <a:off x="6697439" y="3389520"/>
          <a:ext cx="1435100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11" imgW="825480" imgH="203040" progId="Equation.3">
                  <p:embed/>
                </p:oleObj>
              </mc:Choice>
              <mc:Fallback>
                <p:oleObj name="Формула" r:id="rId11" imgW="825480" imgH="203040" progId="Equation.3">
                  <p:embed/>
                  <p:pic>
                    <p:nvPicPr>
                      <p:cNvPr id="11270" name="Object 6">
                        <a:extLst>
                          <a:ext uri="{FF2B5EF4-FFF2-40B4-BE49-F238E27FC236}">
                            <a16:creationId xmlns:a16="http://schemas.microsoft.com/office/drawing/2014/main" id="{F706B93D-8492-423F-BBAC-75C52900AB3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7439" y="3389520"/>
                        <a:ext cx="1435100" cy="373062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1" name="Object 7">
            <a:extLst>
              <a:ext uri="{FF2B5EF4-FFF2-40B4-BE49-F238E27FC236}">
                <a16:creationId xmlns:a16="http://schemas.microsoft.com/office/drawing/2014/main" id="{2260153F-57FB-4DD8-A47B-23C9612284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67625" y="2492375"/>
          <a:ext cx="587375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3" imgW="380880" imgH="241200" progId="">
                  <p:embed/>
                </p:oleObj>
              </mc:Choice>
              <mc:Fallback>
                <p:oleObj r:id="rId13" imgW="380880" imgH="241200" progId="">
                  <p:embed/>
                  <p:pic>
                    <p:nvPicPr>
                      <p:cNvPr id="11271" name="Object 7">
                        <a:extLst>
                          <a:ext uri="{FF2B5EF4-FFF2-40B4-BE49-F238E27FC236}">
                            <a16:creationId xmlns:a16="http://schemas.microsoft.com/office/drawing/2014/main" id="{2260153F-57FB-4DD8-A47B-23C96122847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2492375"/>
                        <a:ext cx="587375" cy="39211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2" name="Object 8">
            <a:extLst>
              <a:ext uri="{FF2B5EF4-FFF2-40B4-BE49-F238E27FC236}">
                <a16:creationId xmlns:a16="http://schemas.microsoft.com/office/drawing/2014/main" id="{F5A9C85A-73E6-476F-948B-77814F4508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21513" y="4149725"/>
          <a:ext cx="1016000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15" imgW="583920" imgH="177480" progId="Equation.3">
                  <p:embed/>
                </p:oleObj>
              </mc:Choice>
              <mc:Fallback>
                <p:oleObj name="Формула" r:id="rId15" imgW="583920" imgH="177480" progId="Equation.3">
                  <p:embed/>
                  <p:pic>
                    <p:nvPicPr>
                      <p:cNvPr id="11272" name="Object 8">
                        <a:extLst>
                          <a:ext uri="{FF2B5EF4-FFF2-40B4-BE49-F238E27FC236}">
                            <a16:creationId xmlns:a16="http://schemas.microsoft.com/office/drawing/2014/main" id="{F5A9C85A-73E6-476F-948B-77814F45086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1513" y="4149725"/>
                        <a:ext cx="1016000" cy="32702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re 2">
            <a:extLst>
              <a:ext uri="{FF2B5EF4-FFF2-40B4-BE49-F238E27FC236}">
                <a16:creationId xmlns:a16="http://schemas.microsoft.com/office/drawing/2014/main" id="{35C2F0B5-3F41-C114-3CC9-38F2DFD87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Осредненное уравнение неразрывности (1)</a:t>
            </a:r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85BCA4C-0E8E-171D-62EB-91C88AEFAF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8EE7D3-F67C-4526-8768-729CA2306847}" type="slidenum">
              <a:rPr lang="fr-FR" smtClean="0"/>
              <a:pPr>
                <a:defRPr/>
              </a:pPr>
              <a:t>20</a:t>
            </a:fld>
            <a:endParaRPr lang="fr-FR" dirty="0"/>
          </a:p>
        </p:txBody>
      </p:sp>
    </p:spTree>
  </p:cSld>
  <p:clrMapOvr>
    <a:masterClrMapping/>
  </p:clrMapOvr>
  <p:transition spd="slow" advClick="0" advTm="193000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3">
            <a:extLst>
              <a:ext uri="{FF2B5EF4-FFF2-40B4-BE49-F238E27FC236}">
                <a16:creationId xmlns:a16="http://schemas.microsoft.com/office/drawing/2014/main" id="{39C607B0-4CC0-4A61-85BD-CB8C2ED7DE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2463" y="5103813"/>
          <a:ext cx="5616575" cy="1039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743200" imgH="507960" progId="">
                  <p:embed/>
                </p:oleObj>
              </mc:Choice>
              <mc:Fallback>
                <p:oleObj r:id="rId3" imgW="2743200" imgH="507960" progId="">
                  <p:embed/>
                  <p:pic>
                    <p:nvPicPr>
                      <p:cNvPr id="12290" name="Object 3">
                        <a:extLst>
                          <a:ext uri="{FF2B5EF4-FFF2-40B4-BE49-F238E27FC236}">
                            <a16:creationId xmlns:a16="http://schemas.microsoft.com/office/drawing/2014/main" id="{39C607B0-4CC0-4A61-85BD-CB8C2ED7DE9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463" y="5103813"/>
                        <a:ext cx="5616575" cy="1039812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5">
            <a:extLst>
              <a:ext uri="{FF2B5EF4-FFF2-40B4-BE49-F238E27FC236}">
                <a16:creationId xmlns:a16="http://schemas.microsoft.com/office/drawing/2014/main" id="{47DA9EA3-85DA-461A-AC10-1FFE00B1321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43213" y="2997200"/>
          <a:ext cx="4105275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5" imgW="1739880" imgH="431640" progId="Equation.3">
                  <p:embed/>
                </p:oleObj>
              </mc:Choice>
              <mc:Fallback>
                <p:oleObj name="Формула" r:id="rId5" imgW="1739880" imgH="431640" progId="Equation.3">
                  <p:embed/>
                  <p:pic>
                    <p:nvPicPr>
                      <p:cNvPr id="12291" name="Object 5">
                        <a:extLst>
                          <a:ext uri="{FF2B5EF4-FFF2-40B4-BE49-F238E27FC236}">
                            <a16:creationId xmlns:a16="http://schemas.microsoft.com/office/drawing/2014/main" id="{47DA9EA3-85DA-461A-AC10-1FFE00B1321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2997200"/>
                        <a:ext cx="4105275" cy="101917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4" name="Text Box 6">
            <a:extLst>
              <a:ext uri="{FF2B5EF4-FFF2-40B4-BE49-F238E27FC236}">
                <a16:creationId xmlns:a16="http://schemas.microsoft.com/office/drawing/2014/main" id="{6EBCF8B2-619F-4FD0-BA41-99A9EB323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0" y="1714500"/>
            <a:ext cx="3786188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2452" rIns="81639" bIns="42452">
            <a:spAutoFit/>
          </a:bodyPr>
          <a:lstStyle>
            <a:lvl1pPr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ru-RU">
                <a:solidFill>
                  <a:srgbClr val="000000"/>
                </a:solidFill>
              </a:rPr>
              <a:t>Используем уравнения Эйлера и их следствия, чтобы </a:t>
            </a:r>
            <a:r>
              <a:rPr lang="en-GB" altLang="ru-RU" i="1">
                <a:solidFill>
                  <a:srgbClr val="000000"/>
                </a:solidFill>
              </a:rPr>
              <a:t>исключить лишние производные по</a:t>
            </a:r>
            <a:r>
              <a:rPr lang="ru-RU" altLang="ru-RU" i="1">
                <a:solidFill>
                  <a:srgbClr val="000000"/>
                </a:solidFill>
              </a:rPr>
              <a:t> </a:t>
            </a:r>
            <a:r>
              <a:rPr lang="en-GB" altLang="ru-RU" i="1">
                <a:solidFill>
                  <a:srgbClr val="000000"/>
                </a:solidFill>
              </a:rPr>
              <a:t> </a:t>
            </a:r>
            <a:r>
              <a:rPr lang="en-GB" altLang="ru-RU">
                <a:solidFill>
                  <a:srgbClr val="000000"/>
                </a:solidFill>
              </a:rPr>
              <a:t>t</a:t>
            </a:r>
          </a:p>
        </p:txBody>
      </p:sp>
      <p:sp>
        <p:nvSpPr>
          <p:cNvPr id="12295" name="AutoShape 7">
            <a:extLst>
              <a:ext uri="{FF2B5EF4-FFF2-40B4-BE49-F238E27FC236}">
                <a16:creationId xmlns:a16="http://schemas.microsoft.com/office/drawing/2014/main" id="{DF4DF021-0AF0-495E-9E8B-26976B907DE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221707" y="2035968"/>
            <a:ext cx="717550" cy="849313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2296" name="AutoShape 8">
            <a:extLst>
              <a:ext uri="{FF2B5EF4-FFF2-40B4-BE49-F238E27FC236}">
                <a16:creationId xmlns:a16="http://schemas.microsoft.com/office/drawing/2014/main" id="{D06E1108-CD77-4681-99C0-8925C1E86E8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221707" y="4190206"/>
            <a:ext cx="717550" cy="849313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2297" name="AutoShape 9">
            <a:extLst>
              <a:ext uri="{FF2B5EF4-FFF2-40B4-BE49-F238E27FC236}">
                <a16:creationId xmlns:a16="http://schemas.microsoft.com/office/drawing/2014/main" id="{A3AF3386-A0EA-43BE-B22B-BC9C5CAC1607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525838" y="2297113"/>
            <a:ext cx="1176337" cy="195262"/>
          </a:xfrm>
          <a:prstGeom prst="rightArrow">
            <a:avLst>
              <a:gd name="adj1" fmla="val 50000"/>
              <a:gd name="adj2" fmla="val 150638"/>
            </a:avLst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2298" name="AutoShape 10">
            <a:extLst>
              <a:ext uri="{FF2B5EF4-FFF2-40B4-BE49-F238E27FC236}">
                <a16:creationId xmlns:a16="http://schemas.microsoft.com/office/drawing/2014/main" id="{5CA57991-BA7F-499C-8927-BD907E0732EB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460750" y="4510088"/>
            <a:ext cx="1174750" cy="196850"/>
          </a:xfrm>
          <a:prstGeom prst="rightArrow">
            <a:avLst>
              <a:gd name="adj1" fmla="val 50000"/>
              <a:gd name="adj2" fmla="val 149221"/>
            </a:avLst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2299" name="Text Box 11">
            <a:extLst>
              <a:ext uri="{FF2B5EF4-FFF2-40B4-BE49-F238E27FC236}">
                <a16:creationId xmlns:a16="http://schemas.microsoft.com/office/drawing/2014/main" id="{92774EE0-F72A-4A70-8CAB-957B952DA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7438" y="4391025"/>
            <a:ext cx="3960812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2452" rIns="81639" bIns="42452">
            <a:spAutoFit/>
          </a:bodyPr>
          <a:lstStyle>
            <a:lvl1pPr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rgbClr val="000000"/>
                </a:solidFill>
              </a:rPr>
              <a:t>Уравнение неразрывности</a:t>
            </a:r>
            <a:endParaRPr lang="en-GB" altLang="ru-RU">
              <a:solidFill>
                <a:srgbClr val="000000"/>
              </a:solidFill>
            </a:endParaRPr>
          </a:p>
        </p:txBody>
      </p:sp>
      <p:graphicFrame>
        <p:nvGraphicFramePr>
          <p:cNvPr id="12292" name="Object 4">
            <a:extLst>
              <a:ext uri="{FF2B5EF4-FFF2-40B4-BE49-F238E27FC236}">
                <a16:creationId xmlns:a16="http://schemas.microsoft.com/office/drawing/2014/main" id="{9C7FA869-48C0-44A5-B64C-2C0FA6694C5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7688" y="942975"/>
          <a:ext cx="35052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7" imgW="1752480" imgH="431640" progId="Equation.3">
                  <p:embed/>
                </p:oleObj>
              </mc:Choice>
              <mc:Fallback>
                <p:oleObj name="Формула" r:id="rId7" imgW="1752480" imgH="431640" progId="Equation.3">
                  <p:embed/>
                  <p:pic>
                    <p:nvPicPr>
                      <p:cNvPr id="12292" name="Object 4">
                        <a:extLst>
                          <a:ext uri="{FF2B5EF4-FFF2-40B4-BE49-F238E27FC236}">
                            <a16:creationId xmlns:a16="http://schemas.microsoft.com/office/drawing/2014/main" id="{9C7FA869-48C0-44A5-B64C-2C0FA6694C5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688" y="942975"/>
                        <a:ext cx="3505200" cy="8636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re 2">
            <a:extLst>
              <a:ext uri="{FF2B5EF4-FFF2-40B4-BE49-F238E27FC236}">
                <a16:creationId xmlns:a16="http://schemas.microsoft.com/office/drawing/2014/main" id="{02411B2F-08DC-1781-A987-EFCC48951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Осредненное уравнение неразрывности (</a:t>
            </a:r>
            <a:r>
              <a:rPr lang="fr-FR" dirty="0"/>
              <a:t>2</a:t>
            </a:r>
            <a:r>
              <a:rPr lang="ru-RU" dirty="0"/>
              <a:t>)</a:t>
            </a:r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C0EACF2-F09D-F560-0180-C447510F3C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8EE7D3-F67C-4526-8768-729CA2306847}" type="slidenum">
              <a:rPr lang="fr-FR" smtClean="0"/>
              <a:pPr>
                <a:defRPr/>
              </a:pPr>
              <a:t>21</a:t>
            </a:fld>
            <a:endParaRPr lang="fr-FR" dirty="0"/>
          </a:p>
        </p:txBody>
      </p:sp>
    </p:spTree>
  </p:cSld>
  <p:clrMapOvr>
    <a:masterClrMapping/>
  </p:clrMapOvr>
  <p:transition spd="slow" advClick="0" advTm="29000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2">
            <a:extLst>
              <a:ext uri="{FF2B5EF4-FFF2-40B4-BE49-F238E27FC236}">
                <a16:creationId xmlns:a16="http://schemas.microsoft.com/office/drawing/2014/main" id="{923212B3-3197-4A2D-9C18-32C4738E40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0825" y="3035300"/>
          <a:ext cx="8713788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3" imgW="4775040" imgH="444240" progId="Equation.3">
                  <p:embed/>
                </p:oleObj>
              </mc:Choice>
              <mc:Fallback>
                <p:oleObj name="Формула" r:id="rId3" imgW="4775040" imgH="444240" progId="Equation.3">
                  <p:embed/>
                  <p:pic>
                    <p:nvPicPr>
                      <p:cNvPr id="13314" name="Object 2">
                        <a:extLst>
                          <a:ext uri="{FF2B5EF4-FFF2-40B4-BE49-F238E27FC236}">
                            <a16:creationId xmlns:a16="http://schemas.microsoft.com/office/drawing/2014/main" id="{923212B3-3197-4A2D-9C18-32C4738E40D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3035300"/>
                        <a:ext cx="8713788" cy="80962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5" name="Object 3">
            <a:extLst>
              <a:ext uri="{FF2B5EF4-FFF2-40B4-BE49-F238E27FC236}">
                <a16:creationId xmlns:a16="http://schemas.microsoft.com/office/drawing/2014/main" id="{13725C1F-9A1A-4183-8BA7-423EF9C2666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836613"/>
          <a:ext cx="8837613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5" imgW="4431960" imgH="482400" progId="Equation.3">
                  <p:embed/>
                </p:oleObj>
              </mc:Choice>
              <mc:Fallback>
                <p:oleObj name="Формула" r:id="rId5" imgW="4431960" imgH="482400" progId="Equation.3">
                  <p:embed/>
                  <p:pic>
                    <p:nvPicPr>
                      <p:cNvPr id="13315" name="Object 3">
                        <a:extLst>
                          <a:ext uri="{FF2B5EF4-FFF2-40B4-BE49-F238E27FC236}">
                            <a16:creationId xmlns:a16="http://schemas.microsoft.com/office/drawing/2014/main" id="{13725C1F-9A1A-4183-8BA7-423EF9C2666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36613"/>
                        <a:ext cx="8837613" cy="96202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6" name="Object 4">
            <a:extLst>
              <a:ext uri="{FF2B5EF4-FFF2-40B4-BE49-F238E27FC236}">
                <a16:creationId xmlns:a16="http://schemas.microsoft.com/office/drawing/2014/main" id="{E35CF075-4D8F-406A-B38C-F5DC88EE185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2750" y="4797425"/>
          <a:ext cx="8731250" cy="1087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7" imgW="3568680" imgH="444240" progId="Equation.3">
                  <p:embed/>
                </p:oleObj>
              </mc:Choice>
              <mc:Fallback>
                <p:oleObj name="Формула" r:id="rId7" imgW="3568680" imgH="444240" progId="Equation.3">
                  <p:embed/>
                  <p:pic>
                    <p:nvPicPr>
                      <p:cNvPr id="13316" name="Object 4">
                        <a:extLst>
                          <a:ext uri="{FF2B5EF4-FFF2-40B4-BE49-F238E27FC236}">
                            <a16:creationId xmlns:a16="http://schemas.microsoft.com/office/drawing/2014/main" id="{E35CF075-4D8F-406A-B38C-F5DC88EE185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750" y="4797425"/>
                        <a:ext cx="8731250" cy="1087438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8" name="AutoShape 5">
            <a:extLst>
              <a:ext uri="{FF2B5EF4-FFF2-40B4-BE49-F238E27FC236}">
                <a16:creationId xmlns:a16="http://schemas.microsoft.com/office/drawing/2014/main" id="{982C2E2C-921F-4E81-AA9F-5FAD256D6E8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254250" y="3956051"/>
            <a:ext cx="719137" cy="849312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3319" name="AutoShape 7">
            <a:extLst>
              <a:ext uri="{FF2B5EF4-FFF2-40B4-BE49-F238E27FC236}">
                <a16:creationId xmlns:a16="http://schemas.microsoft.com/office/drawing/2014/main" id="{35F5A4F2-FEF3-4D0A-B54B-2159AF10D5E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625850" y="4222750"/>
            <a:ext cx="1174750" cy="195263"/>
          </a:xfrm>
          <a:prstGeom prst="rightArrow">
            <a:avLst>
              <a:gd name="adj1" fmla="val 50000"/>
              <a:gd name="adj2" fmla="val 150434"/>
            </a:avLst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3320" name="AutoShape 8">
            <a:extLst>
              <a:ext uri="{FF2B5EF4-FFF2-40B4-BE49-F238E27FC236}">
                <a16:creationId xmlns:a16="http://schemas.microsoft.com/office/drawing/2014/main" id="{AF9B4AAE-471D-4766-91F4-A6AA075B076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624263" y="2393950"/>
            <a:ext cx="1174750" cy="195263"/>
          </a:xfrm>
          <a:prstGeom prst="rightArrow">
            <a:avLst>
              <a:gd name="adj1" fmla="val 50000"/>
              <a:gd name="adj2" fmla="val 150434"/>
            </a:avLst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3321" name="Text Box 9">
            <a:extLst>
              <a:ext uri="{FF2B5EF4-FFF2-40B4-BE49-F238E27FC236}">
                <a16:creationId xmlns:a16="http://schemas.microsoft.com/office/drawing/2014/main" id="{499B2679-FF46-4A5A-A5D2-D20E9D6A3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4048" y="2140744"/>
            <a:ext cx="36734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2452" rIns="81639" bIns="42452">
            <a:spAutoFit/>
          </a:bodyPr>
          <a:lstStyle>
            <a:lvl1pPr eaLnBrk="0" hangingPunct="0">
              <a:tabLst>
                <a:tab pos="655638" algn="l"/>
                <a:tab pos="1312863" algn="l"/>
                <a:tab pos="1968500" algn="l"/>
                <a:tab pos="26257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655638" algn="l"/>
                <a:tab pos="1312863" algn="l"/>
                <a:tab pos="1968500" algn="l"/>
                <a:tab pos="26257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>
                <a:solidFill>
                  <a:srgbClr val="000000"/>
                </a:solidFill>
              </a:rPr>
              <a:t>Вычисляем интегралы, </a:t>
            </a:r>
            <a:r>
              <a:rPr lang="en-GB" altLang="ru-RU" dirty="0" err="1">
                <a:solidFill>
                  <a:srgbClr val="000000"/>
                </a:solidFill>
              </a:rPr>
              <a:t>аппроксимаци</a:t>
            </a:r>
            <a:r>
              <a:rPr lang="ru-RU" altLang="ru-RU" dirty="0">
                <a:solidFill>
                  <a:srgbClr val="000000"/>
                </a:solidFill>
              </a:rPr>
              <a:t>я</a:t>
            </a:r>
            <a:r>
              <a:rPr lang="en-GB" altLang="ru-RU" dirty="0">
                <a:solidFill>
                  <a:srgbClr val="000000"/>
                </a:solidFill>
              </a:rPr>
              <a:t> в </a:t>
            </a:r>
            <a:r>
              <a:rPr lang="ru-RU" altLang="ru-RU" dirty="0">
                <a:solidFill>
                  <a:srgbClr val="000000"/>
                </a:solidFill>
              </a:rPr>
              <a:t> момент </a:t>
            </a:r>
            <a:r>
              <a:rPr lang="en-US" altLang="ru-RU" dirty="0">
                <a:solidFill>
                  <a:srgbClr val="000000"/>
                </a:solidFill>
              </a:rPr>
              <a:t>t*</a:t>
            </a:r>
            <a:endParaRPr lang="en-GB" altLang="ru-RU" dirty="0">
              <a:solidFill>
                <a:srgbClr val="000000"/>
              </a:solidFill>
            </a:endParaRPr>
          </a:p>
        </p:txBody>
      </p:sp>
      <p:sp>
        <p:nvSpPr>
          <p:cNvPr id="13322" name="AutoShape 11">
            <a:extLst>
              <a:ext uri="{FF2B5EF4-FFF2-40B4-BE49-F238E27FC236}">
                <a16:creationId xmlns:a16="http://schemas.microsoft.com/office/drawing/2014/main" id="{FC4BF73B-2499-4D9C-8566-244E0542F0F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262188" y="2197100"/>
            <a:ext cx="719137" cy="849313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4522B187-96D8-730C-D9BE-8FDB0DC64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Осредненное уравнение баланса импульса </a:t>
            </a:r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64BE0A7-6CF0-0611-9F11-68BE8B12DE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8EE7D3-F67C-4526-8768-729CA2306847}" type="slidenum">
              <a:rPr lang="fr-FR" smtClean="0"/>
              <a:pPr>
                <a:defRPr/>
              </a:pPr>
              <a:t>22</a:t>
            </a:fld>
            <a:endParaRPr lang="fr-FR" dirty="0"/>
          </a:p>
        </p:txBody>
      </p:sp>
    </p:spTree>
  </p:cSld>
  <p:clrMapOvr>
    <a:masterClrMapping/>
  </p:clrMapOvr>
  <p:transition spd="slow" advClick="0" advTm="65000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>
            <a:extLst>
              <a:ext uri="{FF2B5EF4-FFF2-40B4-BE49-F238E27FC236}">
                <a16:creationId xmlns:a16="http://schemas.microsoft.com/office/drawing/2014/main" id="{1D5BE32D-3381-4ABC-88F0-B03AF2C146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675688" cy="765175"/>
          </a:xfrm>
        </p:spPr>
        <p:txBody>
          <a:bodyPr/>
          <a:lstStyle/>
          <a:p>
            <a:pPr eaLnBrk="1" hangingPunct="1"/>
            <a:r>
              <a:rPr lang="ru-RU" altLang="ru-RU" sz="3200"/>
              <a:t>Квазигазодинамические уравнения</a:t>
            </a:r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C8279A72-A73A-42EA-AB38-22E7FC71F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14338" name="Object 2">
            <a:extLst>
              <a:ext uri="{FF2B5EF4-FFF2-40B4-BE49-F238E27FC236}">
                <a16:creationId xmlns:a16="http://schemas.microsoft.com/office/drawing/2014/main" id="{5358E791-0BB0-4192-BEE7-87B09EA912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71550" y="811213"/>
          <a:ext cx="7924800" cy="305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2" imgW="3898800" imgH="1498320" progId="Equation.3">
                  <p:embed/>
                </p:oleObj>
              </mc:Choice>
              <mc:Fallback>
                <p:oleObj name="Формула" r:id="rId2" imgW="3898800" imgH="1498320" progId="Equation.3">
                  <p:embed/>
                  <p:pic>
                    <p:nvPicPr>
                      <p:cNvPr id="14338" name="Object 2">
                        <a:extLst>
                          <a:ext uri="{FF2B5EF4-FFF2-40B4-BE49-F238E27FC236}">
                            <a16:creationId xmlns:a16="http://schemas.microsoft.com/office/drawing/2014/main" id="{5358E791-0BB0-4192-BEE7-87B09EA912D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811213"/>
                        <a:ext cx="7924800" cy="3055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2" name="Rectangle 8">
            <a:extLst>
              <a:ext uri="{FF2B5EF4-FFF2-40B4-BE49-F238E27FC236}">
                <a16:creationId xmlns:a16="http://schemas.microsoft.com/office/drawing/2014/main" id="{B60AA04C-D120-4849-80D4-218FC9D71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90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14339" name="Object 3">
            <a:extLst>
              <a:ext uri="{FF2B5EF4-FFF2-40B4-BE49-F238E27FC236}">
                <a16:creationId xmlns:a16="http://schemas.microsoft.com/office/drawing/2014/main" id="{99A33F2C-09CF-459E-A6D7-B63060DAF88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28813" y="4286250"/>
          <a:ext cx="7221537" cy="2379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4" imgW="4483080" imgH="1473120" progId="Equation.3">
                  <p:embed/>
                </p:oleObj>
              </mc:Choice>
              <mc:Fallback>
                <p:oleObj name="Формула" r:id="rId4" imgW="4483080" imgH="1473120" progId="Equation.3">
                  <p:embed/>
                  <p:pic>
                    <p:nvPicPr>
                      <p:cNvPr id="14339" name="Object 3">
                        <a:extLst>
                          <a:ext uri="{FF2B5EF4-FFF2-40B4-BE49-F238E27FC236}">
                            <a16:creationId xmlns:a16="http://schemas.microsoft.com/office/drawing/2014/main" id="{99A33F2C-09CF-459E-A6D7-B63060DAF88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8813" y="4286250"/>
                        <a:ext cx="7221537" cy="2379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3" name="Text Box 9">
            <a:extLst>
              <a:ext uri="{FF2B5EF4-FFF2-40B4-BE49-F238E27FC236}">
                <a16:creationId xmlns:a16="http://schemas.microsoft.com/office/drawing/2014/main" id="{3D634606-9FB8-4E91-AB10-666A17628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4000500"/>
            <a:ext cx="27019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800"/>
              <a:t>Обозначения: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41A3522-2C60-F4C8-0EDC-4861F99047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DD9EAA-6592-4679-9ACE-17FFACE214B5}" type="slidenum">
              <a:rPr lang="fr-FR" smtClean="0"/>
              <a:pPr>
                <a:defRPr/>
              </a:pPr>
              <a:t>23</a:t>
            </a:fld>
            <a:endParaRPr lang="fr-FR" dirty="0"/>
          </a:p>
        </p:txBody>
      </p:sp>
    </p:spTree>
  </p:cSld>
  <p:clrMapOvr>
    <a:masterClrMapping/>
  </p:clrMapOvr>
  <p:transition spd="slow" advClick="0" advTm="21000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0" name="Rectangle 20">
            <a:extLst>
              <a:ext uri="{FF2B5EF4-FFF2-40B4-BE49-F238E27FC236}">
                <a16:creationId xmlns:a16="http://schemas.microsoft.com/office/drawing/2014/main" id="{E34A0DC5-7D7A-4851-8796-7C612731A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ru-RU"/>
          </a:p>
        </p:txBody>
      </p:sp>
      <p:graphicFrame>
        <p:nvGraphicFramePr>
          <p:cNvPr id="15362" name="Object 19">
            <a:extLst>
              <a:ext uri="{FF2B5EF4-FFF2-40B4-BE49-F238E27FC236}">
                <a16:creationId xmlns:a16="http://schemas.microsoft.com/office/drawing/2014/main" id="{1FBFB7E5-9D19-4032-948A-014C38C7C3B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8625" y="857250"/>
          <a:ext cx="1858963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2" imgW="863280" imgH="393480" progId="Equation.3">
                  <p:embed/>
                </p:oleObj>
              </mc:Choice>
              <mc:Fallback>
                <p:oleObj name="Формула" r:id="rId2" imgW="863280" imgH="393480" progId="Equation.3">
                  <p:embed/>
                  <p:pic>
                    <p:nvPicPr>
                      <p:cNvPr id="15362" name="Object 19">
                        <a:extLst>
                          <a:ext uri="{FF2B5EF4-FFF2-40B4-BE49-F238E27FC236}">
                            <a16:creationId xmlns:a16="http://schemas.microsoft.com/office/drawing/2014/main" id="{1FBFB7E5-9D19-4032-948A-014C38C7C3B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857250"/>
                        <a:ext cx="1858963" cy="85725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1" name="Rectangle 22">
            <a:extLst>
              <a:ext uri="{FF2B5EF4-FFF2-40B4-BE49-F238E27FC236}">
                <a16:creationId xmlns:a16="http://schemas.microsoft.com/office/drawing/2014/main" id="{7316D7E1-1853-4EFB-BE80-2554535BC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ru-RU"/>
          </a:p>
        </p:txBody>
      </p:sp>
      <p:graphicFrame>
        <p:nvGraphicFramePr>
          <p:cNvPr id="15363" name="Object 21">
            <a:extLst>
              <a:ext uri="{FF2B5EF4-FFF2-40B4-BE49-F238E27FC236}">
                <a16:creationId xmlns:a16="http://schemas.microsoft.com/office/drawing/2014/main" id="{F8576CFA-5E50-4663-8B79-A375AE3689E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7188" y="1857375"/>
          <a:ext cx="4011612" cy="84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4" imgW="1854200" imgH="393700" progId="Equation.3">
                  <p:embed/>
                </p:oleObj>
              </mc:Choice>
              <mc:Fallback>
                <p:oleObj name="Формула" r:id="rId4" imgW="1854200" imgH="393700" progId="Equation.3">
                  <p:embed/>
                  <p:pic>
                    <p:nvPicPr>
                      <p:cNvPr id="15363" name="Object 21">
                        <a:extLst>
                          <a:ext uri="{FF2B5EF4-FFF2-40B4-BE49-F238E27FC236}">
                            <a16:creationId xmlns:a16="http://schemas.microsoft.com/office/drawing/2014/main" id="{F8576CFA-5E50-4663-8B79-A375AE3689E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88" y="1857375"/>
                        <a:ext cx="4011612" cy="842963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2" name="Rectangle 24">
            <a:extLst>
              <a:ext uri="{FF2B5EF4-FFF2-40B4-BE49-F238E27FC236}">
                <a16:creationId xmlns:a16="http://schemas.microsoft.com/office/drawing/2014/main" id="{0E20FF56-5E09-429A-AAE0-899784F83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ru-RU"/>
          </a:p>
        </p:txBody>
      </p:sp>
      <p:graphicFrame>
        <p:nvGraphicFramePr>
          <p:cNvPr id="15364" name="Object 23">
            <a:extLst>
              <a:ext uri="{FF2B5EF4-FFF2-40B4-BE49-F238E27FC236}">
                <a16:creationId xmlns:a16="http://schemas.microsoft.com/office/drawing/2014/main" id="{79C9C605-B45F-454D-A064-816FBE62394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5750" y="2857500"/>
          <a:ext cx="4094163" cy="84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6" imgW="1892300" imgH="393700" progId="Equation.3">
                  <p:embed/>
                </p:oleObj>
              </mc:Choice>
              <mc:Fallback>
                <p:oleObj name="Формула" r:id="rId6" imgW="1892300" imgH="393700" progId="Equation.3">
                  <p:embed/>
                  <p:pic>
                    <p:nvPicPr>
                      <p:cNvPr id="15364" name="Object 23">
                        <a:extLst>
                          <a:ext uri="{FF2B5EF4-FFF2-40B4-BE49-F238E27FC236}">
                            <a16:creationId xmlns:a16="http://schemas.microsoft.com/office/drawing/2014/main" id="{79C9C605-B45F-454D-A064-816FBE62394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2857500"/>
                        <a:ext cx="4094163" cy="842963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3" name="Rectangle 26">
            <a:extLst>
              <a:ext uri="{FF2B5EF4-FFF2-40B4-BE49-F238E27FC236}">
                <a16:creationId xmlns:a16="http://schemas.microsoft.com/office/drawing/2014/main" id="{79359041-081F-48B8-8E43-63047B9019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ru-RU"/>
          </a:p>
        </p:txBody>
      </p:sp>
      <p:graphicFrame>
        <p:nvGraphicFramePr>
          <p:cNvPr id="15365" name="Object 25">
            <a:extLst>
              <a:ext uri="{FF2B5EF4-FFF2-40B4-BE49-F238E27FC236}">
                <a16:creationId xmlns:a16="http://schemas.microsoft.com/office/drawing/2014/main" id="{9E4E8C15-2E5F-49FA-99FA-A5D5697A40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1475" y="3714750"/>
          <a:ext cx="4887913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8" imgW="2260440" imgH="419040" progId="Equation.3">
                  <p:embed/>
                </p:oleObj>
              </mc:Choice>
              <mc:Fallback>
                <p:oleObj name="Формула" r:id="rId8" imgW="2260440" imgH="419040" progId="Equation.3">
                  <p:embed/>
                  <p:pic>
                    <p:nvPicPr>
                      <p:cNvPr id="15365" name="Object 25">
                        <a:extLst>
                          <a:ext uri="{FF2B5EF4-FFF2-40B4-BE49-F238E27FC236}">
                            <a16:creationId xmlns:a16="http://schemas.microsoft.com/office/drawing/2014/main" id="{9E4E8C15-2E5F-49FA-99FA-A5D5697A405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475" y="3714750"/>
                        <a:ext cx="4887913" cy="904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4" name="Rectangle 28">
            <a:extLst>
              <a:ext uri="{FF2B5EF4-FFF2-40B4-BE49-F238E27FC236}">
                <a16:creationId xmlns:a16="http://schemas.microsoft.com/office/drawing/2014/main" id="{0B9F79CC-08E4-42E8-AD4C-5CED9B9A9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ru-RU"/>
          </a:p>
        </p:txBody>
      </p:sp>
      <p:graphicFrame>
        <p:nvGraphicFramePr>
          <p:cNvPr id="15366" name="Object 27">
            <a:extLst>
              <a:ext uri="{FF2B5EF4-FFF2-40B4-BE49-F238E27FC236}">
                <a16:creationId xmlns:a16="http://schemas.microsoft.com/office/drawing/2014/main" id="{787BEEC7-AD0A-485E-A94A-4B8D377F4F8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" y="4643438"/>
          <a:ext cx="6721475" cy="925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10" imgW="3111480" imgH="431640" progId="Equation.3">
                  <p:embed/>
                </p:oleObj>
              </mc:Choice>
              <mc:Fallback>
                <p:oleObj name="Формула" r:id="rId10" imgW="3111480" imgH="431640" progId="Equation.3">
                  <p:embed/>
                  <p:pic>
                    <p:nvPicPr>
                      <p:cNvPr id="15366" name="Object 27">
                        <a:extLst>
                          <a:ext uri="{FF2B5EF4-FFF2-40B4-BE49-F238E27FC236}">
                            <a16:creationId xmlns:a16="http://schemas.microsoft.com/office/drawing/2014/main" id="{787BEEC7-AD0A-485E-A94A-4B8D377F4F8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643438"/>
                        <a:ext cx="6721475" cy="925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5" name="Rectangle 30">
            <a:extLst>
              <a:ext uri="{FF2B5EF4-FFF2-40B4-BE49-F238E27FC236}">
                <a16:creationId xmlns:a16="http://schemas.microsoft.com/office/drawing/2014/main" id="{081F301F-31ED-4405-91F9-85748227BF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ru-RU"/>
          </a:p>
        </p:txBody>
      </p:sp>
      <p:graphicFrame>
        <p:nvGraphicFramePr>
          <p:cNvPr id="15367" name="Object 29">
            <a:extLst>
              <a:ext uri="{FF2B5EF4-FFF2-40B4-BE49-F238E27FC236}">
                <a16:creationId xmlns:a16="http://schemas.microsoft.com/office/drawing/2014/main" id="{14AC122B-6E82-4602-B07B-D4C75245F9A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4313" y="5808663"/>
          <a:ext cx="5986462" cy="1049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12" imgW="2768600" imgH="482600" progId="Equation.3">
                  <p:embed/>
                </p:oleObj>
              </mc:Choice>
              <mc:Fallback>
                <p:oleObj name="Формула" r:id="rId12" imgW="2768600" imgH="482600" progId="Equation.3">
                  <p:embed/>
                  <p:pic>
                    <p:nvPicPr>
                      <p:cNvPr id="15367" name="Object 29">
                        <a:extLst>
                          <a:ext uri="{FF2B5EF4-FFF2-40B4-BE49-F238E27FC236}">
                            <a16:creationId xmlns:a16="http://schemas.microsoft.com/office/drawing/2014/main" id="{14AC122B-6E82-4602-B07B-D4C75245F9A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3" y="5808663"/>
                        <a:ext cx="5986462" cy="1049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6" name="Rectangle 32">
            <a:extLst>
              <a:ext uri="{FF2B5EF4-FFF2-40B4-BE49-F238E27FC236}">
                <a16:creationId xmlns:a16="http://schemas.microsoft.com/office/drawing/2014/main" id="{57903223-88A6-4A8B-A5A1-620734A6AE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ru-RU"/>
          </a:p>
        </p:txBody>
      </p:sp>
      <p:graphicFrame>
        <p:nvGraphicFramePr>
          <p:cNvPr id="15368" name="Object 31">
            <a:extLst>
              <a:ext uri="{FF2B5EF4-FFF2-40B4-BE49-F238E27FC236}">
                <a16:creationId xmlns:a16="http://schemas.microsoft.com/office/drawing/2014/main" id="{5D12B77D-1DF8-42B2-85DA-B33308C4986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81550" y="2643188"/>
          <a:ext cx="4362450" cy="966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14" imgW="2019300" imgH="444500" progId="Equation.3">
                  <p:embed/>
                </p:oleObj>
              </mc:Choice>
              <mc:Fallback>
                <p:oleObj name="Формула" r:id="rId14" imgW="2019300" imgH="444500" progId="Equation.3">
                  <p:embed/>
                  <p:pic>
                    <p:nvPicPr>
                      <p:cNvPr id="15368" name="Object 31">
                        <a:extLst>
                          <a:ext uri="{FF2B5EF4-FFF2-40B4-BE49-F238E27FC236}">
                            <a16:creationId xmlns:a16="http://schemas.microsoft.com/office/drawing/2014/main" id="{5D12B77D-1DF8-42B2-85DA-B33308C4986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1550" y="2643188"/>
                        <a:ext cx="4362450" cy="966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re 2">
            <a:extLst>
              <a:ext uri="{FF2B5EF4-FFF2-40B4-BE49-F238E27FC236}">
                <a16:creationId xmlns:a16="http://schemas.microsoft.com/office/drawing/2014/main" id="{29298E5C-608F-CC61-3D00-3A42BB894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142874"/>
            <a:ext cx="8715375" cy="1146169"/>
          </a:xfrm>
        </p:spPr>
        <p:txBody>
          <a:bodyPr/>
          <a:lstStyle/>
          <a:p>
            <a:r>
              <a:rPr lang="ru-RU" dirty="0"/>
              <a:t>Система для 1D плоского течения без внешних сил и источников</a:t>
            </a:r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E4D073C-C5C1-829C-FA65-7536F93EF5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8DE0C5-E4A2-4980-A2BC-F7F10208AD90}" type="slidenum">
              <a:rPr lang="fr-FR" smtClean="0"/>
              <a:pPr>
                <a:defRPr/>
              </a:pPr>
              <a:t>24</a:t>
            </a:fld>
            <a:endParaRPr lang="fr-FR" dirty="0"/>
          </a:p>
        </p:txBody>
      </p:sp>
    </p:spTree>
  </p:cSld>
  <p:clrMapOvr>
    <a:masterClrMapping/>
  </p:clrMapOvr>
  <p:transition spd="slow" advClick="0" advTm="76000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20">
            <a:extLst>
              <a:ext uri="{FF2B5EF4-FFF2-40B4-BE49-F238E27FC236}">
                <a16:creationId xmlns:a16="http://schemas.microsoft.com/office/drawing/2014/main" id="{2AB5BEED-378B-463A-9C37-B6192E33F3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ru-RU"/>
          </a:p>
        </p:txBody>
      </p:sp>
      <p:graphicFrame>
        <p:nvGraphicFramePr>
          <p:cNvPr id="5122" name="Object 19">
            <a:extLst>
              <a:ext uri="{FF2B5EF4-FFF2-40B4-BE49-F238E27FC236}">
                <a16:creationId xmlns:a16="http://schemas.microsoft.com/office/drawing/2014/main" id="{1CC7813D-F261-442B-B72F-99CCB1BA4BC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16238" y="1844675"/>
          <a:ext cx="1885950" cy="49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2" imgW="876240" imgH="228600" progId="Equation.3">
                  <p:embed/>
                </p:oleObj>
              </mc:Choice>
              <mc:Fallback>
                <p:oleObj name="Формула" r:id="rId2" imgW="876240" imgH="228600" progId="Equation.3">
                  <p:embed/>
                  <p:pic>
                    <p:nvPicPr>
                      <p:cNvPr id="5122" name="Object 19">
                        <a:extLst>
                          <a:ext uri="{FF2B5EF4-FFF2-40B4-BE49-F238E27FC236}">
                            <a16:creationId xmlns:a16="http://schemas.microsoft.com/office/drawing/2014/main" id="{1CC7813D-F261-442B-B72F-99CCB1BA4B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1844675"/>
                        <a:ext cx="1885950" cy="49688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8" name="Rectangle 22">
            <a:extLst>
              <a:ext uri="{FF2B5EF4-FFF2-40B4-BE49-F238E27FC236}">
                <a16:creationId xmlns:a16="http://schemas.microsoft.com/office/drawing/2014/main" id="{BB0DBD69-341A-4431-8364-A3F257F40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ru-RU"/>
          </a:p>
        </p:txBody>
      </p:sp>
      <p:graphicFrame>
        <p:nvGraphicFramePr>
          <p:cNvPr id="5123" name="Object 21">
            <a:extLst>
              <a:ext uri="{FF2B5EF4-FFF2-40B4-BE49-F238E27FC236}">
                <a16:creationId xmlns:a16="http://schemas.microsoft.com/office/drawing/2014/main" id="{C1531653-900E-4F6D-80CB-42159EDE841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27313" y="2852738"/>
          <a:ext cx="2500312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4" imgW="1155600" imgH="228600" progId="Equation.3">
                  <p:embed/>
                </p:oleObj>
              </mc:Choice>
              <mc:Fallback>
                <p:oleObj name="Формула" r:id="rId4" imgW="1155600" imgH="228600" progId="Equation.3">
                  <p:embed/>
                  <p:pic>
                    <p:nvPicPr>
                      <p:cNvPr id="5123" name="Object 21">
                        <a:extLst>
                          <a:ext uri="{FF2B5EF4-FFF2-40B4-BE49-F238E27FC236}">
                            <a16:creationId xmlns:a16="http://schemas.microsoft.com/office/drawing/2014/main" id="{C1531653-900E-4F6D-80CB-42159EDE841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313" y="2852738"/>
                        <a:ext cx="2500312" cy="490537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9" name="Rectangle 24">
            <a:extLst>
              <a:ext uri="{FF2B5EF4-FFF2-40B4-BE49-F238E27FC236}">
                <a16:creationId xmlns:a16="http://schemas.microsoft.com/office/drawing/2014/main" id="{415F1ABD-1C09-4947-B971-CD21048AE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ru-RU"/>
          </a:p>
        </p:txBody>
      </p:sp>
      <p:graphicFrame>
        <p:nvGraphicFramePr>
          <p:cNvPr id="5124" name="Object 23">
            <a:extLst>
              <a:ext uri="{FF2B5EF4-FFF2-40B4-BE49-F238E27FC236}">
                <a16:creationId xmlns:a16="http://schemas.microsoft.com/office/drawing/2014/main" id="{80828100-8358-4973-82B3-16E4A62663D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48038" y="3933825"/>
          <a:ext cx="1044575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6" imgW="482400" imgH="228600" progId="Equation.3">
                  <p:embed/>
                </p:oleObj>
              </mc:Choice>
              <mc:Fallback>
                <p:oleObj name="Формула" r:id="rId6" imgW="482400" imgH="228600" progId="Equation.3">
                  <p:embed/>
                  <p:pic>
                    <p:nvPicPr>
                      <p:cNvPr id="5124" name="Object 23">
                        <a:extLst>
                          <a:ext uri="{FF2B5EF4-FFF2-40B4-BE49-F238E27FC236}">
                            <a16:creationId xmlns:a16="http://schemas.microsoft.com/office/drawing/2014/main" id="{80828100-8358-4973-82B3-16E4A62663D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8038" y="3933825"/>
                        <a:ext cx="1044575" cy="48895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0" name="Rectangle 26">
            <a:extLst>
              <a:ext uri="{FF2B5EF4-FFF2-40B4-BE49-F238E27FC236}">
                <a16:creationId xmlns:a16="http://schemas.microsoft.com/office/drawing/2014/main" id="{6E481BDE-AD74-49E1-80F4-0B561A08F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ru-RU"/>
          </a:p>
        </p:txBody>
      </p:sp>
      <p:graphicFrame>
        <p:nvGraphicFramePr>
          <p:cNvPr id="5125" name="Object 25">
            <a:extLst>
              <a:ext uri="{FF2B5EF4-FFF2-40B4-BE49-F238E27FC236}">
                <a16:creationId xmlns:a16="http://schemas.microsoft.com/office/drawing/2014/main" id="{07C94305-AE27-4E4B-BB2E-75FA4D5AD3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68538" y="4941888"/>
          <a:ext cx="3101975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8" imgW="1434960" imgH="419040" progId="Equation.3">
                  <p:embed/>
                </p:oleObj>
              </mc:Choice>
              <mc:Fallback>
                <p:oleObj name="Формула" r:id="rId8" imgW="1434960" imgH="419040" progId="Equation.3">
                  <p:embed/>
                  <p:pic>
                    <p:nvPicPr>
                      <p:cNvPr id="5125" name="Object 25">
                        <a:extLst>
                          <a:ext uri="{FF2B5EF4-FFF2-40B4-BE49-F238E27FC236}">
                            <a16:creationId xmlns:a16="http://schemas.microsoft.com/office/drawing/2014/main" id="{07C94305-AE27-4E4B-BB2E-75FA4D5AD3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4941888"/>
                        <a:ext cx="3101975" cy="904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1" name="Rectangle 28">
            <a:extLst>
              <a:ext uri="{FF2B5EF4-FFF2-40B4-BE49-F238E27FC236}">
                <a16:creationId xmlns:a16="http://schemas.microsoft.com/office/drawing/2014/main" id="{0993E28F-9285-4AE8-A187-E373C8A76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ru-RU"/>
          </a:p>
        </p:txBody>
      </p:sp>
      <p:sp>
        <p:nvSpPr>
          <p:cNvPr id="5132" name="Rectangle 30">
            <a:extLst>
              <a:ext uri="{FF2B5EF4-FFF2-40B4-BE49-F238E27FC236}">
                <a16:creationId xmlns:a16="http://schemas.microsoft.com/office/drawing/2014/main" id="{754ADF0B-1F56-4658-B848-AF6C2D9E8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ru-RU"/>
          </a:p>
        </p:txBody>
      </p:sp>
      <p:sp>
        <p:nvSpPr>
          <p:cNvPr id="5133" name="Rectangle 32">
            <a:extLst>
              <a:ext uri="{FF2B5EF4-FFF2-40B4-BE49-F238E27FC236}">
                <a16:creationId xmlns:a16="http://schemas.microsoft.com/office/drawing/2014/main" id="{C9E00F96-FA45-49B7-8F20-50DE04C81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ru-RU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E137B15-9E5F-0469-8D37-1AD8BFD37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142874"/>
            <a:ext cx="8715375" cy="1341910"/>
          </a:xfrm>
        </p:spPr>
        <p:txBody>
          <a:bodyPr/>
          <a:lstStyle/>
          <a:p>
            <a:r>
              <a:rPr lang="ru-RU" dirty="0"/>
              <a:t>Система </a:t>
            </a:r>
            <a:r>
              <a:rPr lang="ru-RU" dirty="0" err="1"/>
              <a:t>квазигидродинамических</a:t>
            </a:r>
            <a:r>
              <a:rPr lang="ru-RU" dirty="0"/>
              <a:t> (КГД) уравнений</a:t>
            </a:r>
            <a:br>
              <a:rPr lang="ru-RU" dirty="0"/>
            </a:br>
            <a:r>
              <a:rPr lang="ru-RU" dirty="0" err="1"/>
              <a:t>Ю.В.Шеретов</a:t>
            </a:r>
            <a:r>
              <a:rPr lang="ru-RU" dirty="0"/>
              <a:t>, 1994 г.</a:t>
            </a:r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93DB874-46AB-7E69-882C-5DA95315E9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8DE0C5-E4A2-4980-A2BC-F7F10208AD90}" type="slidenum">
              <a:rPr lang="fr-FR" smtClean="0"/>
              <a:pPr>
                <a:defRPr/>
              </a:pPr>
              <a:t>25</a:t>
            </a:fld>
            <a:endParaRPr lang="fr-FR" dirty="0"/>
          </a:p>
        </p:txBody>
      </p:sp>
    </p:spTree>
  </p:cSld>
  <p:clrMapOvr>
    <a:masterClrMapping/>
  </p:clrMapOvr>
  <p:transition spd="slow" advClick="0" advTm="138000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5">
            <a:extLst>
              <a:ext uri="{FF2B5EF4-FFF2-40B4-BE49-F238E27FC236}">
                <a16:creationId xmlns:a16="http://schemas.microsoft.com/office/drawing/2014/main" id="{BDB67D69-C5DC-4562-B07C-433DE7B973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5250766"/>
              </p:ext>
            </p:extLst>
          </p:nvPr>
        </p:nvGraphicFramePr>
        <p:xfrm>
          <a:off x="2927673" y="3140968"/>
          <a:ext cx="1470025" cy="2141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3" imgW="952200" imgH="1117440" progId="Equation.3">
                  <p:embed/>
                </p:oleObj>
              </mc:Choice>
              <mc:Fallback>
                <p:oleObj name="Формула" r:id="rId3" imgW="952200" imgH="1117440" progId="Equation.3">
                  <p:embed/>
                  <p:pic>
                    <p:nvPicPr>
                      <p:cNvPr id="14338" name="Object 5">
                        <a:extLst>
                          <a:ext uri="{FF2B5EF4-FFF2-40B4-BE49-F238E27FC236}">
                            <a16:creationId xmlns:a16="http://schemas.microsoft.com/office/drawing/2014/main" id="{BDB67D69-C5DC-4562-B07C-433DE7B9738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673" y="3140968"/>
                        <a:ext cx="1470025" cy="2141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2" name="Text Box 9">
            <a:extLst>
              <a:ext uri="{FF2B5EF4-FFF2-40B4-BE49-F238E27FC236}">
                <a16:creationId xmlns:a16="http://schemas.microsoft.com/office/drawing/2014/main" id="{F5A792CB-A046-44D7-B52D-79AFA592E9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518" y="1700808"/>
            <a:ext cx="66960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2452" rIns="81639" bIns="42452">
            <a:spAutoFit/>
          </a:bodyPr>
          <a:lstStyle>
            <a:lvl1pPr eaLnBrk="0" hangingPunct="0">
              <a:tabLst>
                <a:tab pos="655638" algn="l"/>
                <a:tab pos="1312863" algn="l"/>
                <a:tab pos="1968500" algn="l"/>
                <a:tab pos="26257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tabLst>
                <a:tab pos="655638" algn="l"/>
                <a:tab pos="1312863" algn="l"/>
                <a:tab pos="1968500" algn="l"/>
                <a:tab pos="26257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dirty="0">
                <a:solidFill>
                  <a:srgbClr val="000000"/>
                </a:solidFill>
              </a:rPr>
              <a:t>Вычисляем интегралы, используем </a:t>
            </a:r>
            <a:r>
              <a:rPr lang="en-GB" altLang="ru-RU" dirty="0" err="1">
                <a:solidFill>
                  <a:srgbClr val="000000"/>
                </a:solidFill>
              </a:rPr>
              <a:t>аппроксимацию</a:t>
            </a:r>
            <a:r>
              <a:rPr lang="en-GB" altLang="ru-RU" dirty="0">
                <a:solidFill>
                  <a:srgbClr val="000000"/>
                </a:solidFill>
              </a:rPr>
              <a:t>              - в </a:t>
            </a:r>
            <a:r>
              <a:rPr lang="en-GB" altLang="ru-RU" dirty="0" err="1">
                <a:solidFill>
                  <a:srgbClr val="000000"/>
                </a:solidFill>
              </a:rPr>
              <a:t>момент</a:t>
            </a:r>
            <a:r>
              <a:rPr lang="en-GB" altLang="ru-RU" dirty="0">
                <a:solidFill>
                  <a:srgbClr val="000000"/>
                </a:solidFill>
              </a:rPr>
              <a:t> </a:t>
            </a:r>
            <a:r>
              <a:rPr lang="en-GB" altLang="ru-RU" dirty="0" err="1">
                <a:solidFill>
                  <a:srgbClr val="000000"/>
                </a:solidFill>
              </a:rPr>
              <a:t>времени</a:t>
            </a:r>
            <a:r>
              <a:rPr lang="ru-RU" altLang="ru-RU" dirty="0">
                <a:solidFill>
                  <a:srgbClr val="000000"/>
                </a:solidFill>
              </a:rPr>
              <a:t> </a:t>
            </a:r>
            <a:r>
              <a:rPr lang="en-US" altLang="ru-RU" dirty="0">
                <a:solidFill>
                  <a:srgbClr val="000000"/>
                </a:solidFill>
              </a:rPr>
              <a:t>t*</a:t>
            </a:r>
            <a:endParaRPr lang="en-GB" altLang="ru-RU" dirty="0">
              <a:solidFill>
                <a:srgbClr val="000000"/>
              </a:solidFill>
            </a:endParaRPr>
          </a:p>
        </p:txBody>
      </p:sp>
      <p:graphicFrame>
        <p:nvGraphicFramePr>
          <p:cNvPr id="14339" name="Object 6">
            <a:extLst>
              <a:ext uri="{FF2B5EF4-FFF2-40B4-BE49-F238E27FC236}">
                <a16:creationId xmlns:a16="http://schemas.microsoft.com/office/drawing/2014/main" id="{AAABF3B5-79BA-4F07-84AF-DE3C6CCFEA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2073787"/>
              </p:ext>
            </p:extLst>
          </p:nvPr>
        </p:nvGraphicFramePr>
        <p:xfrm>
          <a:off x="6444208" y="2623344"/>
          <a:ext cx="1435100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5" imgW="825480" imgH="203040" progId="Equation.3">
                  <p:embed/>
                </p:oleObj>
              </mc:Choice>
              <mc:Fallback>
                <p:oleObj name="Формула" r:id="rId5" imgW="825480" imgH="203040" progId="Equation.3">
                  <p:embed/>
                  <p:pic>
                    <p:nvPicPr>
                      <p:cNvPr id="14339" name="Object 6">
                        <a:extLst>
                          <a:ext uri="{FF2B5EF4-FFF2-40B4-BE49-F238E27FC236}">
                            <a16:creationId xmlns:a16="http://schemas.microsoft.com/office/drawing/2014/main" id="{AAABF3B5-79BA-4F07-84AF-DE3C6CCFEAF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4208" y="2623344"/>
                        <a:ext cx="1435100" cy="373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0" name="Object 7">
            <a:extLst>
              <a:ext uri="{FF2B5EF4-FFF2-40B4-BE49-F238E27FC236}">
                <a16:creationId xmlns:a16="http://schemas.microsoft.com/office/drawing/2014/main" id="{3EFD47F5-7489-4529-ABB1-1566A25B1C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0808596"/>
              </p:ext>
            </p:extLst>
          </p:nvPr>
        </p:nvGraphicFramePr>
        <p:xfrm>
          <a:off x="3980433" y="2113558"/>
          <a:ext cx="587375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380880" imgH="241200" progId="Equation.3">
                  <p:embed/>
                </p:oleObj>
              </mc:Choice>
              <mc:Fallback>
                <p:oleObj r:id="rId7" imgW="380880" imgH="241200" progId="Equation.3">
                  <p:embed/>
                  <p:pic>
                    <p:nvPicPr>
                      <p:cNvPr id="14340" name="Object 7">
                        <a:extLst>
                          <a:ext uri="{FF2B5EF4-FFF2-40B4-BE49-F238E27FC236}">
                            <a16:creationId xmlns:a16="http://schemas.microsoft.com/office/drawing/2014/main" id="{3EFD47F5-7489-4529-ABB1-1566A25B1C7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433" y="2113558"/>
                        <a:ext cx="587375" cy="392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re 2">
            <a:extLst>
              <a:ext uri="{FF2B5EF4-FFF2-40B4-BE49-F238E27FC236}">
                <a16:creationId xmlns:a16="http://schemas.microsoft.com/office/drawing/2014/main" id="{9E120AB3-87B7-6538-234B-DD8048257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142874"/>
            <a:ext cx="8715375" cy="1269902"/>
          </a:xfrm>
        </p:spPr>
        <p:txBody>
          <a:bodyPr/>
          <a:lstStyle/>
          <a:p>
            <a:r>
              <a:rPr lang="ru-RU" dirty="0"/>
              <a:t>Течение вязкого </a:t>
            </a:r>
            <a:r>
              <a:rPr lang="ru-RU" dirty="0" err="1"/>
              <a:t>слабосжимаемого</a:t>
            </a:r>
            <a:r>
              <a:rPr lang="ru-RU" dirty="0"/>
              <a:t> газа</a:t>
            </a:r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90AF9EE-ECCC-9B5F-45D2-A2207D9176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8EE7D3-F67C-4526-8768-729CA2306847}" type="slidenum">
              <a:rPr lang="fr-FR" smtClean="0"/>
              <a:pPr>
                <a:defRPr/>
              </a:pPr>
              <a:t>26</a:t>
            </a:fld>
            <a:endParaRPr lang="fr-FR" dirty="0"/>
          </a:p>
        </p:txBody>
      </p:sp>
    </p:spTree>
  </p:cSld>
  <p:clrMapOvr>
    <a:masterClrMapping/>
  </p:clrMapOvr>
  <p:transition spd="slow" advClick="0" advTm="80000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>
            <a:extLst>
              <a:ext uri="{FF2B5EF4-FFF2-40B4-BE49-F238E27FC236}">
                <a16:creationId xmlns:a16="http://schemas.microsoft.com/office/drawing/2014/main" id="{CC42A03E-676C-42C6-AD00-30CF2C402E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675688" cy="765175"/>
          </a:xfrm>
        </p:spPr>
        <p:txBody>
          <a:bodyPr/>
          <a:lstStyle/>
          <a:p>
            <a:pPr eaLnBrk="1" hangingPunct="1"/>
            <a:r>
              <a:rPr lang="ru-RU" altLang="ru-RU" sz="3200"/>
              <a:t>Квазигидродинамические уравнения</a:t>
            </a:r>
          </a:p>
        </p:txBody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25C72B49-FB84-4D64-B70E-40D6507F79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15362" name="Object 2">
            <a:extLst>
              <a:ext uri="{FF2B5EF4-FFF2-40B4-BE49-F238E27FC236}">
                <a16:creationId xmlns:a16="http://schemas.microsoft.com/office/drawing/2014/main" id="{490E7FD9-71D4-4941-9B7C-D43F0C66EFB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71550" y="836613"/>
          <a:ext cx="7924800" cy="300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2" imgW="3898800" imgH="1473120" progId="Equation.3">
                  <p:embed/>
                </p:oleObj>
              </mc:Choice>
              <mc:Fallback>
                <p:oleObj name="Формула" r:id="rId2" imgW="3898800" imgH="1473120" progId="Equation.3">
                  <p:embed/>
                  <p:pic>
                    <p:nvPicPr>
                      <p:cNvPr id="15362" name="Object 2">
                        <a:extLst>
                          <a:ext uri="{FF2B5EF4-FFF2-40B4-BE49-F238E27FC236}">
                            <a16:creationId xmlns:a16="http://schemas.microsoft.com/office/drawing/2014/main" id="{490E7FD9-71D4-4941-9B7C-D43F0C66EFB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836613"/>
                        <a:ext cx="7924800" cy="3005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6" name="Rectangle 8">
            <a:extLst>
              <a:ext uri="{FF2B5EF4-FFF2-40B4-BE49-F238E27FC236}">
                <a16:creationId xmlns:a16="http://schemas.microsoft.com/office/drawing/2014/main" id="{FE69FB22-B060-437F-AA13-53D0E0FB5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90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15363" name="Object 3">
            <a:extLst>
              <a:ext uri="{FF2B5EF4-FFF2-40B4-BE49-F238E27FC236}">
                <a16:creationId xmlns:a16="http://schemas.microsoft.com/office/drawing/2014/main" id="{160BED5D-A961-4C6A-8FF5-4C295EE061A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16275" y="4481513"/>
          <a:ext cx="4645025" cy="198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4" imgW="2882880" imgH="1231560" progId="Equation.3">
                  <p:embed/>
                </p:oleObj>
              </mc:Choice>
              <mc:Fallback>
                <p:oleObj name="Формула" r:id="rId4" imgW="2882880" imgH="1231560" progId="Equation.3">
                  <p:embed/>
                  <p:pic>
                    <p:nvPicPr>
                      <p:cNvPr id="15363" name="Object 3">
                        <a:extLst>
                          <a:ext uri="{FF2B5EF4-FFF2-40B4-BE49-F238E27FC236}">
                            <a16:creationId xmlns:a16="http://schemas.microsoft.com/office/drawing/2014/main" id="{160BED5D-A961-4C6A-8FF5-4C295EE061A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6275" y="4481513"/>
                        <a:ext cx="4645025" cy="1989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7" name="Text Box 9">
            <a:extLst>
              <a:ext uri="{FF2B5EF4-FFF2-40B4-BE49-F238E27FC236}">
                <a16:creationId xmlns:a16="http://schemas.microsoft.com/office/drawing/2014/main" id="{CB06915B-B1A2-404A-9844-98CADF161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4000500"/>
            <a:ext cx="27019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800" dirty="0">
                <a:latin typeface="+mn-lt"/>
              </a:rPr>
              <a:t>Обозначения: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AE8C9D0-53B7-F170-7BEE-DB2DBBE917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DD9EAA-6592-4679-9ACE-17FFACE214B5}" type="slidenum">
              <a:rPr lang="fr-FR" smtClean="0"/>
              <a:pPr>
                <a:defRPr/>
              </a:pPr>
              <a:t>27</a:t>
            </a:fld>
            <a:endParaRPr lang="fr-FR" dirty="0"/>
          </a:p>
        </p:txBody>
      </p:sp>
    </p:spTree>
  </p:cSld>
  <p:clrMapOvr>
    <a:masterClrMapping/>
  </p:clrMapOvr>
  <p:transition spd="slow" advClick="0" advTm="228000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>
            <a:extLst>
              <a:ext uri="{FF2B5EF4-FFF2-40B4-BE49-F238E27FC236}">
                <a16:creationId xmlns:a16="http://schemas.microsoft.com/office/drawing/2014/main" id="{18CE9FB8-8399-4FDB-B463-1B1EC415AA3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24300" y="2924175"/>
          <a:ext cx="1304925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3" imgW="774360" imgH="253800" progId="Equation.3">
                  <p:embed/>
                </p:oleObj>
              </mc:Choice>
              <mc:Fallback>
                <p:oleObj name="Формула" r:id="rId3" imgW="774360" imgH="253800" progId="Equation.3">
                  <p:embed/>
                  <p:pic>
                    <p:nvPicPr>
                      <p:cNvPr id="1026" name="Object 2">
                        <a:extLst>
                          <a:ext uri="{FF2B5EF4-FFF2-40B4-BE49-F238E27FC236}">
                            <a16:creationId xmlns:a16="http://schemas.microsoft.com/office/drawing/2014/main" id="{18CE9FB8-8399-4FDB-B463-1B1EC415AA3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2924175"/>
                        <a:ext cx="1304925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>
            <a:extLst>
              <a:ext uri="{FF2B5EF4-FFF2-40B4-BE49-F238E27FC236}">
                <a16:creationId xmlns:a16="http://schemas.microsoft.com/office/drawing/2014/main" id="{896C70E2-9A26-4F1E-96CD-3500FDB36B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52550" y="1557338"/>
          <a:ext cx="6388100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5" imgW="4076640" imgH="469800" progId="Equation.3">
                  <p:embed/>
                </p:oleObj>
              </mc:Choice>
              <mc:Fallback>
                <p:oleObj name="Формула" r:id="rId5" imgW="4076640" imgH="469800" progId="Equation.3">
                  <p:embed/>
                  <p:pic>
                    <p:nvPicPr>
                      <p:cNvPr id="1027" name="Object 3">
                        <a:extLst>
                          <a:ext uri="{FF2B5EF4-FFF2-40B4-BE49-F238E27FC236}">
                            <a16:creationId xmlns:a16="http://schemas.microsoft.com/office/drawing/2014/main" id="{896C70E2-9A26-4F1E-96CD-3500FDB36BD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2550" y="1557338"/>
                        <a:ext cx="6388100" cy="733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4">
            <a:extLst>
              <a:ext uri="{FF2B5EF4-FFF2-40B4-BE49-F238E27FC236}">
                <a16:creationId xmlns:a16="http://schemas.microsoft.com/office/drawing/2014/main" id="{D7EC85D9-CFCB-4267-81F0-42AD6E6170D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59113" y="2336800"/>
          <a:ext cx="2844800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7" imgW="1892160" imgH="393480" progId="Equation.3">
                  <p:embed/>
                </p:oleObj>
              </mc:Choice>
              <mc:Fallback>
                <p:oleObj name="Формула" r:id="rId7" imgW="1892160" imgH="393480" progId="Equation.3">
                  <p:embed/>
                  <p:pic>
                    <p:nvPicPr>
                      <p:cNvPr id="1028" name="Object 4">
                        <a:extLst>
                          <a:ext uri="{FF2B5EF4-FFF2-40B4-BE49-F238E27FC236}">
                            <a16:creationId xmlns:a16="http://schemas.microsoft.com/office/drawing/2014/main" id="{D7EC85D9-CFCB-4267-81F0-42AD6E6170D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2336800"/>
                        <a:ext cx="2844800" cy="587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" name="Object 5">
            <a:extLst>
              <a:ext uri="{FF2B5EF4-FFF2-40B4-BE49-F238E27FC236}">
                <a16:creationId xmlns:a16="http://schemas.microsoft.com/office/drawing/2014/main" id="{D6EA362A-6297-4969-9BCF-121E6F559EB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51025" y="3500438"/>
          <a:ext cx="5864225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9" imgW="3873240" imgH="457200" progId="Equation.3">
                  <p:embed/>
                </p:oleObj>
              </mc:Choice>
              <mc:Fallback>
                <p:oleObj name="Формула" r:id="rId9" imgW="3873240" imgH="457200" progId="Equation.3">
                  <p:embed/>
                  <p:pic>
                    <p:nvPicPr>
                      <p:cNvPr id="1029" name="Object 5">
                        <a:extLst>
                          <a:ext uri="{FF2B5EF4-FFF2-40B4-BE49-F238E27FC236}">
                            <a16:creationId xmlns:a16="http://schemas.microsoft.com/office/drawing/2014/main" id="{D6EA362A-6297-4969-9BCF-121E6F559EB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1025" y="3500438"/>
                        <a:ext cx="5864225" cy="693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Text Box 6">
            <a:extLst>
              <a:ext uri="{FF2B5EF4-FFF2-40B4-BE49-F238E27FC236}">
                <a16:creationId xmlns:a16="http://schemas.microsoft.com/office/drawing/2014/main" id="{47917254-F1AF-425A-93B9-A5738DF17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365625"/>
            <a:ext cx="16652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/>
              <a:t>Обозначения:</a:t>
            </a:r>
          </a:p>
        </p:txBody>
      </p:sp>
      <p:graphicFrame>
        <p:nvGraphicFramePr>
          <p:cNvPr id="1030" name="Object 7">
            <a:extLst>
              <a:ext uri="{FF2B5EF4-FFF2-40B4-BE49-F238E27FC236}">
                <a16:creationId xmlns:a16="http://schemas.microsoft.com/office/drawing/2014/main" id="{70B25108-42BA-4EB9-B518-0B493B2EF5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25550" y="4724400"/>
          <a:ext cx="115252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11" imgW="647700" imgH="254000" progId="Equation.3">
                  <p:embed/>
                </p:oleObj>
              </mc:Choice>
              <mc:Fallback>
                <p:oleObj name="Формула" r:id="rId11" imgW="647700" imgH="254000" progId="Equation.3">
                  <p:embed/>
                  <p:pic>
                    <p:nvPicPr>
                      <p:cNvPr id="1030" name="Object 7">
                        <a:extLst>
                          <a:ext uri="{FF2B5EF4-FFF2-40B4-BE49-F238E27FC236}">
                            <a16:creationId xmlns:a16="http://schemas.microsoft.com/office/drawing/2014/main" id="{70B25108-42BA-4EB9-B518-0B493B2EF5E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5550" y="4724400"/>
                        <a:ext cx="1152525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5" name="Rectangle 8">
            <a:extLst>
              <a:ext uri="{FF2B5EF4-FFF2-40B4-BE49-F238E27FC236}">
                <a16:creationId xmlns:a16="http://schemas.microsoft.com/office/drawing/2014/main" id="{8FF17EEE-6742-4791-8ACA-7B497EF323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950" y="4797425"/>
            <a:ext cx="38750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>
                <a:cs typeface="Times New Roman" panose="02020603050405020304" pitchFamily="18" charset="0"/>
              </a:rPr>
              <a:t>– </a:t>
            </a:r>
            <a:r>
              <a:rPr lang="ru-RU" altLang="ru-RU" sz="1600"/>
              <a:t>вектор гидродинамической</a:t>
            </a:r>
            <a:r>
              <a:rPr lang="ru-RU" altLang="ru-RU" sz="1600">
                <a:cs typeface="Times New Roman" panose="02020603050405020304" pitchFamily="18" charset="0"/>
              </a:rPr>
              <a:t> </a:t>
            </a:r>
            <a:r>
              <a:rPr lang="ru-RU" altLang="ru-RU" sz="1600"/>
              <a:t>скорости</a:t>
            </a:r>
            <a:r>
              <a:rPr lang="ru-RU" altLang="ru-RU" sz="1600">
                <a:cs typeface="Times New Roman" panose="02020603050405020304" pitchFamily="18" charset="0"/>
              </a:rPr>
              <a:t> </a:t>
            </a:r>
            <a:endParaRPr lang="ru-RU" altLang="ru-RU" sz="1600"/>
          </a:p>
        </p:txBody>
      </p:sp>
      <p:graphicFrame>
        <p:nvGraphicFramePr>
          <p:cNvPr id="1031" name="Object 9">
            <a:extLst>
              <a:ext uri="{FF2B5EF4-FFF2-40B4-BE49-F238E27FC236}">
                <a16:creationId xmlns:a16="http://schemas.microsoft.com/office/drawing/2014/main" id="{E2031296-C1DD-4410-B577-A7B0C58CA99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49363" y="5130800"/>
          <a:ext cx="1077912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13" imgW="698500" imgH="254000" progId="Equation.3">
                  <p:embed/>
                </p:oleObj>
              </mc:Choice>
              <mc:Fallback>
                <p:oleObj name="Формула" r:id="rId13" imgW="698500" imgH="254000" progId="Equation.3">
                  <p:embed/>
                  <p:pic>
                    <p:nvPicPr>
                      <p:cNvPr id="1031" name="Object 9">
                        <a:extLst>
                          <a:ext uri="{FF2B5EF4-FFF2-40B4-BE49-F238E27FC236}">
                            <a16:creationId xmlns:a16="http://schemas.microsoft.com/office/drawing/2014/main" id="{E2031296-C1DD-4410-B577-A7B0C58CA99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9363" y="5130800"/>
                        <a:ext cx="1077912" cy="398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2" name="Object 10">
            <a:extLst>
              <a:ext uri="{FF2B5EF4-FFF2-40B4-BE49-F238E27FC236}">
                <a16:creationId xmlns:a16="http://schemas.microsoft.com/office/drawing/2014/main" id="{E38D6508-7BB9-4C3D-B206-06D32012F6F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47775" y="5564188"/>
          <a:ext cx="1079500" cy="41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15" imgW="672840" imgH="253800" progId="Equation.3">
                  <p:embed/>
                </p:oleObj>
              </mc:Choice>
              <mc:Fallback>
                <p:oleObj name="Формула" r:id="rId15" imgW="672840" imgH="253800" progId="Equation.3">
                  <p:embed/>
                  <p:pic>
                    <p:nvPicPr>
                      <p:cNvPr id="1032" name="Object 10">
                        <a:extLst>
                          <a:ext uri="{FF2B5EF4-FFF2-40B4-BE49-F238E27FC236}">
                            <a16:creationId xmlns:a16="http://schemas.microsoft.com/office/drawing/2014/main" id="{E38D6508-7BB9-4C3D-B206-06D32012F6F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7775" y="5564188"/>
                        <a:ext cx="1079500" cy="411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6" name="Rectangle 11">
            <a:extLst>
              <a:ext uri="{FF2B5EF4-FFF2-40B4-BE49-F238E27FC236}">
                <a16:creationId xmlns:a16="http://schemas.microsoft.com/office/drawing/2014/main" id="{AF1030A9-3E1E-4B5A-811E-C109DF6B3B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950" y="5180013"/>
            <a:ext cx="50752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>
                <a:cs typeface="Times New Roman" panose="02020603050405020304" pitchFamily="18" charset="0"/>
              </a:rPr>
              <a:t>– </a:t>
            </a:r>
            <a:r>
              <a:rPr lang="ru-RU" altLang="ru-RU" sz="1600"/>
              <a:t>давление, отсчитываемое от гидростатического</a:t>
            </a:r>
          </a:p>
        </p:txBody>
      </p:sp>
      <p:sp>
        <p:nvSpPr>
          <p:cNvPr id="1037" name="Rectangle 12">
            <a:extLst>
              <a:ext uri="{FF2B5EF4-FFF2-40B4-BE49-F238E27FC236}">
                <a16:creationId xmlns:a16="http://schemas.microsoft.com/office/drawing/2014/main" id="{4D1E5934-D354-47F4-94C6-C4B85642D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9513" y="5613400"/>
            <a:ext cx="52022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/>
              <a:t> – отклонение температуры от ее среднего значения</a:t>
            </a:r>
          </a:p>
        </p:txBody>
      </p:sp>
      <p:sp>
        <p:nvSpPr>
          <p:cNvPr id="1038" name="Rectangle 13">
            <a:extLst>
              <a:ext uri="{FF2B5EF4-FFF2-40B4-BE49-F238E27FC236}">
                <a16:creationId xmlns:a16="http://schemas.microsoft.com/office/drawing/2014/main" id="{4631BB29-75B2-43AC-BC37-FD6F55363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9513" y="5988050"/>
            <a:ext cx="49307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/>
              <a:t> – малый параметр регуляризации</a:t>
            </a:r>
          </a:p>
        </p:txBody>
      </p:sp>
      <p:graphicFrame>
        <p:nvGraphicFramePr>
          <p:cNvPr id="1033" name="Object 14">
            <a:extLst>
              <a:ext uri="{FF2B5EF4-FFF2-40B4-BE49-F238E27FC236}">
                <a16:creationId xmlns:a16="http://schemas.microsoft.com/office/drawing/2014/main" id="{C7945B80-7DA2-4570-A471-B3E99F14155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19250" y="6092825"/>
          <a:ext cx="179388" cy="20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17" imgW="126720" imgH="139680" progId="Equation.3">
                  <p:embed/>
                </p:oleObj>
              </mc:Choice>
              <mc:Fallback>
                <p:oleObj name="Формула" r:id="rId17" imgW="126720" imgH="139680" progId="Equation.3">
                  <p:embed/>
                  <p:pic>
                    <p:nvPicPr>
                      <p:cNvPr id="1033" name="Object 14">
                        <a:extLst>
                          <a:ext uri="{FF2B5EF4-FFF2-40B4-BE49-F238E27FC236}">
                            <a16:creationId xmlns:a16="http://schemas.microsoft.com/office/drawing/2014/main" id="{C7945B80-7DA2-4570-A471-B3E99F14155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6092825"/>
                        <a:ext cx="179388" cy="200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9" name="Rectangle 15">
            <a:extLst>
              <a:ext uri="{FF2B5EF4-FFF2-40B4-BE49-F238E27FC236}">
                <a16:creationId xmlns:a16="http://schemas.microsoft.com/office/drawing/2014/main" id="{72B8D316-FB12-4AB5-93BD-99ECF28257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4313" y="142875"/>
            <a:ext cx="8715375" cy="1066800"/>
          </a:xfrm>
          <a:noFill/>
        </p:spPr>
        <p:txBody>
          <a:bodyPr/>
          <a:lstStyle/>
          <a:p>
            <a:pPr eaLnBrk="1" hangingPunct="1"/>
            <a:r>
              <a:rPr lang="ru-RU" altLang="ru-RU" sz="2800" dirty="0"/>
              <a:t>КГД система уравнений для вязкой несжимаемой жидкости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7F9FFCE-0898-BA1B-4CFC-766E8300EF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DD9EAA-6592-4679-9ACE-17FFACE214B5}" type="slidenum">
              <a:rPr lang="fr-FR" smtClean="0"/>
              <a:pPr>
                <a:defRPr/>
              </a:pPr>
              <a:t>28</a:t>
            </a:fld>
            <a:endParaRPr lang="fr-FR" dirty="0"/>
          </a:p>
        </p:txBody>
      </p:sp>
    </p:spTree>
  </p:cSld>
  <p:clrMapOvr>
    <a:masterClrMapping/>
  </p:clrMapOvr>
  <p:transition spd="slow" advClick="0" advTm="112000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8">
            <a:extLst>
              <a:ext uri="{FF2B5EF4-FFF2-40B4-BE49-F238E27FC236}">
                <a16:creationId xmlns:a16="http://schemas.microsoft.com/office/drawing/2014/main" id="{FBCBF10E-7AA0-4B0A-8F26-4761F96872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42875"/>
            <a:ext cx="82296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2400">
              <a:solidFill>
                <a:schemeClr val="tx2"/>
              </a:solidFill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D8C4383-3A69-562C-B013-4DFF54BCB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01" y="535781"/>
            <a:ext cx="8715375" cy="642938"/>
          </a:xfrm>
        </p:spPr>
        <p:txBody>
          <a:bodyPr/>
          <a:lstStyle/>
          <a:p>
            <a:r>
              <a:rPr lang="ru-RU" dirty="0"/>
              <a:t> Свойства КГД системы</a:t>
            </a:r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75326C7-AC7C-2259-A68B-F873FB3817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C4A81-AF9F-4D95-8DCB-898D0A8404C2}" type="slidenum">
              <a:rPr lang="ru-RU" altLang="ru-RU" smtClean="0"/>
              <a:pPr/>
              <a:t>29</a:t>
            </a:fld>
            <a:endParaRPr lang="ru-RU" altLang="ru-RU"/>
          </a:p>
        </p:txBody>
      </p:sp>
      <p:sp>
        <p:nvSpPr>
          <p:cNvPr id="16387" name="Содержимое 3">
            <a:extLst>
              <a:ext uri="{FF2B5EF4-FFF2-40B4-BE49-F238E27FC236}">
                <a16:creationId xmlns:a16="http://schemas.microsoft.com/office/drawing/2014/main" id="{587735A1-74F7-4028-B8C9-31995C1D9D0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54050" y="1456928"/>
            <a:ext cx="8143875" cy="4511675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dirty="0">
                <a:solidFill>
                  <a:schemeClr val="tx1"/>
                </a:solidFill>
              </a:rPr>
              <a:t>КГД</a:t>
            </a:r>
            <a:r>
              <a:rPr lang="en-US" sz="2400" dirty="0">
                <a:solidFill>
                  <a:schemeClr val="tx1"/>
                </a:solidFill>
              </a:rPr>
              <a:t> = </a:t>
            </a:r>
            <a:r>
              <a:rPr lang="ru-RU" sz="2400" dirty="0">
                <a:solidFill>
                  <a:schemeClr val="tx1"/>
                </a:solidFill>
              </a:rPr>
              <a:t>НС система </a:t>
            </a:r>
            <a:r>
              <a:rPr lang="en-US" sz="2400" dirty="0">
                <a:solidFill>
                  <a:schemeClr val="tx1"/>
                </a:solidFill>
              </a:rPr>
              <a:t>+ </a:t>
            </a:r>
            <a:r>
              <a:rPr lang="ru-RU" sz="2400" b="1" dirty="0">
                <a:solidFill>
                  <a:schemeClr val="tx1"/>
                </a:solidFill>
                <a:sym typeface="Symbol" pitchFamily="18" charset="2"/>
              </a:rPr>
              <a:t></a:t>
            </a:r>
            <a:r>
              <a:rPr lang="en-US" sz="2400" dirty="0">
                <a:solidFill>
                  <a:schemeClr val="tx1"/>
                </a:solidFill>
                <a:sym typeface="Symbol" pitchFamily="18" charset="2"/>
              </a:rPr>
              <a:t>(</a:t>
            </a:r>
            <a:r>
              <a:rPr lang="ru-RU" sz="2400" dirty="0">
                <a:solidFill>
                  <a:schemeClr val="tx1"/>
                </a:solidFill>
                <a:sym typeface="Symbol" pitchFamily="18" charset="2"/>
              </a:rPr>
              <a:t>дополнительные диссипативные слагаемые в виде вторых пространственных производных</a:t>
            </a:r>
            <a:r>
              <a:rPr lang="en-US" sz="2400" dirty="0">
                <a:solidFill>
                  <a:schemeClr val="tx1"/>
                </a:solidFill>
                <a:sym typeface="Symbol" pitchFamily="18" charset="2"/>
              </a:rPr>
              <a:t>) </a:t>
            </a:r>
            <a:endParaRPr lang="ru-RU" sz="2400" dirty="0">
              <a:solidFill>
                <a:schemeClr val="tx1"/>
              </a:solidFill>
              <a:sym typeface="Symbol" pitchFamily="18" charset="2"/>
            </a:endParaRPr>
          </a:p>
          <a:p>
            <a:pPr eaLnBrk="1" hangingPunct="1">
              <a:defRPr/>
            </a:pPr>
            <a:r>
              <a:rPr lang="ru-RU" sz="2400" i="1" dirty="0">
                <a:solidFill>
                  <a:schemeClr val="tx1"/>
                </a:solidFill>
                <a:sym typeface="Symbol" pitchFamily="18" charset="2"/>
              </a:rPr>
              <a:t></a:t>
            </a:r>
            <a:r>
              <a:rPr lang="en-US" sz="2400" dirty="0">
                <a:solidFill>
                  <a:schemeClr val="tx1"/>
                </a:solidFill>
                <a:sym typeface="Symbol" pitchFamily="18" charset="2"/>
              </a:rPr>
              <a:t> ~</a:t>
            </a:r>
            <a:r>
              <a:rPr lang="en-US" sz="2400" i="1" dirty="0">
                <a:solidFill>
                  <a:schemeClr val="tx1"/>
                </a:solidFill>
                <a:sym typeface="Symbol" pitchFamily="18" charset="2"/>
              </a:rPr>
              <a:t> </a:t>
            </a:r>
            <a:r>
              <a:rPr lang="el-GR" sz="2400" i="1" dirty="0">
                <a:solidFill>
                  <a:schemeClr val="tx1"/>
                </a:solidFill>
                <a:sym typeface="Symbol" pitchFamily="18" charset="2"/>
              </a:rPr>
              <a:t>λ</a:t>
            </a:r>
            <a:r>
              <a:rPr lang="en-US" sz="2400" dirty="0">
                <a:solidFill>
                  <a:schemeClr val="tx1"/>
                </a:solidFill>
                <a:sym typeface="Symbol" pitchFamily="18" charset="2"/>
              </a:rPr>
              <a:t>/</a:t>
            </a:r>
            <a:r>
              <a:rPr lang="en-US" sz="2400" i="1" dirty="0">
                <a:solidFill>
                  <a:schemeClr val="tx1"/>
                </a:solidFill>
                <a:sym typeface="Symbol" pitchFamily="18" charset="2"/>
              </a:rPr>
              <a:t>c</a:t>
            </a:r>
            <a:r>
              <a:rPr lang="en-US" sz="2400" dirty="0">
                <a:solidFill>
                  <a:schemeClr val="tx1"/>
                </a:solidFill>
                <a:sym typeface="Symbol" pitchFamily="18" charset="2"/>
              </a:rPr>
              <a:t>~</a:t>
            </a:r>
            <a:r>
              <a:rPr lang="en-US" sz="2400" i="1" dirty="0">
                <a:solidFill>
                  <a:schemeClr val="tx1"/>
                </a:solidFill>
                <a:sym typeface="Symbol" pitchFamily="18" charset="2"/>
              </a:rPr>
              <a:t>µ</a:t>
            </a:r>
            <a:r>
              <a:rPr lang="en-US" sz="2400" dirty="0">
                <a:solidFill>
                  <a:schemeClr val="tx1"/>
                </a:solidFill>
                <a:sym typeface="Symbol" pitchFamily="18" charset="2"/>
              </a:rPr>
              <a:t>/</a:t>
            </a:r>
            <a:r>
              <a:rPr lang="en-US" sz="2400" i="1" dirty="0">
                <a:solidFill>
                  <a:schemeClr val="tx1"/>
                </a:solidFill>
                <a:sym typeface="Symbol" pitchFamily="18" charset="2"/>
              </a:rPr>
              <a:t>p</a:t>
            </a:r>
            <a:r>
              <a:rPr lang="en-US" sz="2400" dirty="0">
                <a:solidFill>
                  <a:schemeClr val="tx1"/>
                </a:solidFill>
                <a:sym typeface="Symbol" pitchFamily="18" charset="2"/>
              </a:rPr>
              <a:t> </a:t>
            </a:r>
          </a:p>
          <a:p>
            <a:pPr eaLnBrk="1" hangingPunct="1">
              <a:defRPr/>
            </a:pPr>
            <a:r>
              <a:rPr lang="ru-RU" sz="2400" dirty="0">
                <a:solidFill>
                  <a:schemeClr val="tx1"/>
                </a:solidFill>
                <a:sym typeface="Symbol" pitchFamily="18" charset="2"/>
              </a:rPr>
              <a:t>Приближение пограничного слоя – уравнения Прандтля</a:t>
            </a:r>
          </a:p>
          <a:p>
            <a:pPr eaLnBrk="1" hangingPunct="1">
              <a:defRPr/>
            </a:pPr>
            <a:r>
              <a:rPr lang="ru-RU" sz="2400" dirty="0">
                <a:solidFill>
                  <a:schemeClr val="tx1"/>
                </a:solidFill>
              </a:rPr>
              <a:t>В стационарном случае КГД</a:t>
            </a:r>
            <a:r>
              <a:rPr lang="en-US" sz="2400" dirty="0">
                <a:solidFill>
                  <a:schemeClr val="tx1"/>
                </a:solidFill>
              </a:rPr>
              <a:t>=</a:t>
            </a:r>
            <a:r>
              <a:rPr lang="ru-RU" sz="2400" dirty="0">
                <a:solidFill>
                  <a:schemeClr val="tx1"/>
                </a:solidFill>
              </a:rPr>
              <a:t>НС</a:t>
            </a:r>
            <a:r>
              <a:rPr lang="en-US" sz="2400" dirty="0">
                <a:solidFill>
                  <a:schemeClr val="tx1"/>
                </a:solidFill>
              </a:rPr>
              <a:t>+ O(</a:t>
            </a:r>
            <a:r>
              <a:rPr lang="ru-RU" sz="2400" i="1" dirty="0">
                <a:solidFill>
                  <a:schemeClr val="tx1"/>
                </a:solidFill>
                <a:sym typeface="Symbol" pitchFamily="18" charset="2"/>
              </a:rPr>
              <a:t></a:t>
            </a:r>
            <a:r>
              <a:rPr lang="en-US" sz="2400" baseline="30000" dirty="0">
                <a:solidFill>
                  <a:schemeClr val="tx1"/>
                </a:solidFill>
              </a:rPr>
              <a:t>2</a:t>
            </a:r>
            <a:r>
              <a:rPr lang="ru-RU" sz="2400" dirty="0">
                <a:solidFill>
                  <a:schemeClr val="tx1"/>
                </a:solidFill>
                <a:sym typeface="Symbol" pitchFamily="18" charset="2"/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),</a:t>
            </a:r>
            <a:r>
              <a:rPr lang="ru-RU" sz="2400" dirty="0">
                <a:solidFill>
                  <a:schemeClr val="tx1"/>
                </a:solidFill>
              </a:rPr>
              <a:t>или</a:t>
            </a:r>
            <a:r>
              <a:rPr lang="en-US" sz="2400" dirty="0">
                <a:solidFill>
                  <a:schemeClr val="tx1"/>
                </a:solidFill>
              </a:rPr>
              <a:t> O(</a:t>
            </a:r>
            <a:r>
              <a:rPr lang="en-US" sz="2400" i="1" dirty="0">
                <a:solidFill>
                  <a:schemeClr val="tx1"/>
                </a:solidFill>
              </a:rPr>
              <a:t>Kn</a:t>
            </a:r>
            <a:r>
              <a:rPr lang="en-US" sz="2400" baseline="30000" dirty="0">
                <a:solidFill>
                  <a:schemeClr val="tx1"/>
                </a:solidFill>
              </a:rPr>
              <a:t>2</a:t>
            </a:r>
            <a:r>
              <a:rPr lang="ru-RU" sz="2400" dirty="0">
                <a:solidFill>
                  <a:schemeClr val="tx1"/>
                </a:solidFill>
                <a:sym typeface="Symbol" pitchFamily="18" charset="2"/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</a:p>
          <a:p>
            <a:pPr eaLnBrk="1" hangingPunct="1">
              <a:defRPr/>
            </a:pPr>
            <a:r>
              <a:rPr lang="ru-RU" sz="2400" dirty="0">
                <a:solidFill>
                  <a:schemeClr val="tx1"/>
                </a:solidFill>
              </a:rPr>
              <a:t>Точные решения, совпадающие с решениями НС</a:t>
            </a:r>
            <a:endParaRPr lang="en-US" sz="2400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ru-RU" sz="2400" dirty="0">
                <a:solidFill>
                  <a:schemeClr val="tx1"/>
                </a:solidFill>
              </a:rPr>
              <a:t>Отличия от НС – для нестационарных течений и для разреженных течений –- преимущества  следует искать здесь</a:t>
            </a:r>
            <a:endParaRPr lang="en-US" sz="2400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endParaRPr lang="en-US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endParaRPr lang="ru-RU" dirty="0"/>
          </a:p>
        </p:txBody>
      </p:sp>
    </p:spTree>
  </p:cSld>
  <p:clrMapOvr>
    <a:masterClrMapping/>
  </p:clrMapOvr>
  <p:transition spd="slow" advClick="0" advTm="48000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>
            <a:extLst>
              <a:ext uri="{FF2B5EF4-FFF2-40B4-BE49-F238E27FC236}">
                <a16:creationId xmlns:a16="http://schemas.microsoft.com/office/drawing/2014/main" id="{08C84452-1759-422E-A124-5E19F7DC50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14313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ru-RU" sz="3000" dirty="0"/>
              <a:t>Система уравнений газовой динамики</a:t>
            </a:r>
            <a:br>
              <a:rPr lang="fr-FR" sz="3000" dirty="0"/>
            </a:br>
            <a:r>
              <a:rPr lang="ru-RU" sz="3000" dirty="0"/>
              <a:t>в виде законов сохранения</a:t>
            </a:r>
          </a:p>
        </p:txBody>
      </p:sp>
      <p:graphicFrame>
        <p:nvGraphicFramePr>
          <p:cNvPr id="5123" name="Object 3">
            <a:extLst>
              <a:ext uri="{FF2B5EF4-FFF2-40B4-BE49-F238E27FC236}">
                <a16:creationId xmlns:a16="http://schemas.microsoft.com/office/drawing/2014/main" id="{C88654E1-77DE-4CAC-ADEB-E9CFD390A03D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5354463"/>
              </p:ext>
            </p:extLst>
          </p:nvPr>
        </p:nvGraphicFramePr>
        <p:xfrm>
          <a:off x="1908175" y="1052513"/>
          <a:ext cx="5654675" cy="295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578100" imgH="1346200" progId="">
                  <p:embed/>
                </p:oleObj>
              </mc:Choice>
              <mc:Fallback>
                <p:oleObj name="Equation" r:id="rId2" imgW="2578100" imgH="1346200" progId="">
                  <p:embed/>
                  <p:pic>
                    <p:nvPicPr>
                      <p:cNvPr id="5123" name="Object 3">
                        <a:extLst>
                          <a:ext uri="{FF2B5EF4-FFF2-40B4-BE49-F238E27FC236}">
                            <a16:creationId xmlns:a16="http://schemas.microsoft.com/office/drawing/2014/main" id="{C88654E1-77DE-4CAC-ADEB-E9CFD390A03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1052513"/>
                        <a:ext cx="5654675" cy="295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Rectangle 4">
            <a:extLst>
              <a:ext uri="{FF2B5EF4-FFF2-40B4-BE49-F238E27FC236}">
                <a16:creationId xmlns:a16="http://schemas.microsoft.com/office/drawing/2014/main" id="{A39AC026-B124-4332-BB6E-D0202B92D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4082876"/>
            <a:ext cx="7645400" cy="215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200" dirty="0" err="1">
                <a:latin typeface="Symbol" pitchFamily="18" charset="2"/>
                <a:cs typeface="Arial" charset="0"/>
              </a:rPr>
              <a:t>r</a:t>
            </a:r>
            <a:r>
              <a:rPr lang="ru-RU" dirty="0">
                <a:latin typeface="Arial" charset="0"/>
                <a:cs typeface="Arial" charset="0"/>
              </a:rPr>
              <a:t> </a:t>
            </a:r>
            <a:r>
              <a:rPr lang="en-US" dirty="0">
                <a:latin typeface="Arial" charset="0"/>
                <a:cs typeface="Arial" charset="0"/>
              </a:rPr>
              <a:t>–  </a:t>
            </a:r>
            <a:r>
              <a:rPr lang="ru-RU" dirty="0">
                <a:latin typeface="Arial" charset="0"/>
                <a:cs typeface="Arial" charset="0"/>
              </a:rPr>
              <a:t>плотность</a:t>
            </a:r>
          </a:p>
          <a:p>
            <a:pPr>
              <a:defRPr/>
            </a:pPr>
            <a:r>
              <a:rPr lang="en-US" b="1" dirty="0">
                <a:latin typeface="Arial" charset="0"/>
                <a:cs typeface="Arial" charset="0"/>
              </a:rPr>
              <a:t>u </a:t>
            </a:r>
            <a:r>
              <a:rPr lang="en-US" dirty="0">
                <a:latin typeface="Arial" charset="0"/>
                <a:cs typeface="Arial" charset="0"/>
              </a:rPr>
              <a:t>–</a:t>
            </a:r>
            <a:r>
              <a:rPr lang="en-US" b="1" dirty="0">
                <a:latin typeface="Arial" charset="0"/>
                <a:cs typeface="Arial" charset="0"/>
              </a:rPr>
              <a:t>  </a:t>
            </a:r>
            <a:r>
              <a:rPr lang="ru-RU" b="1" dirty="0">
                <a:latin typeface="Arial" charset="0"/>
                <a:cs typeface="Arial" charset="0"/>
              </a:rPr>
              <a:t>скорость</a:t>
            </a:r>
            <a:endParaRPr lang="ru-RU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US" dirty="0">
                <a:latin typeface="Arial" charset="0"/>
                <a:cs typeface="Arial" charset="0"/>
              </a:rPr>
              <a:t>p –  </a:t>
            </a:r>
            <a:r>
              <a:rPr lang="ru-RU" dirty="0">
                <a:latin typeface="Arial" charset="0"/>
                <a:cs typeface="Arial" charset="0"/>
              </a:rPr>
              <a:t>давление</a:t>
            </a:r>
          </a:p>
          <a:p>
            <a:pPr>
              <a:defRPr/>
            </a:pPr>
            <a:r>
              <a:rPr lang="en-US" dirty="0">
                <a:latin typeface="Arial" charset="0"/>
                <a:cs typeface="Arial" charset="0"/>
              </a:rPr>
              <a:t>E –  </a:t>
            </a:r>
            <a:r>
              <a:rPr lang="ru-RU" dirty="0">
                <a:latin typeface="Arial" charset="0"/>
                <a:cs typeface="Arial" charset="0"/>
              </a:rPr>
              <a:t>полная энергия единицы объема</a:t>
            </a:r>
          </a:p>
          <a:p>
            <a:pPr>
              <a:defRPr/>
            </a:pPr>
            <a:r>
              <a:rPr lang="en-US" sz="2200" b="1" dirty="0" err="1">
                <a:solidFill>
                  <a:schemeClr val="accent5"/>
                </a:solidFill>
                <a:latin typeface="Arial" charset="0"/>
                <a:cs typeface="Arial" charset="0"/>
              </a:rPr>
              <a:t>j</a:t>
            </a:r>
            <a:r>
              <a:rPr lang="en-US" sz="1400" dirty="0" err="1">
                <a:solidFill>
                  <a:schemeClr val="accent5"/>
                </a:solidFill>
                <a:latin typeface="Arial" charset="0"/>
                <a:cs typeface="Arial" charset="0"/>
              </a:rPr>
              <a:t>m</a:t>
            </a:r>
            <a:r>
              <a:rPr lang="ru-RU" dirty="0">
                <a:solidFill>
                  <a:schemeClr val="accent5"/>
                </a:solidFill>
                <a:latin typeface="Arial" charset="0"/>
                <a:cs typeface="Arial" charset="0"/>
              </a:rPr>
              <a:t> –</a:t>
            </a:r>
            <a:r>
              <a:rPr lang="en-US" dirty="0">
                <a:solidFill>
                  <a:schemeClr val="accent5"/>
                </a:solidFill>
                <a:latin typeface="Arial" charset="0"/>
                <a:cs typeface="Arial" charset="0"/>
              </a:rPr>
              <a:t> </a:t>
            </a:r>
            <a:r>
              <a:rPr lang="ru-RU" dirty="0">
                <a:solidFill>
                  <a:schemeClr val="accent5"/>
                </a:solidFill>
                <a:latin typeface="Arial" charset="0"/>
                <a:cs typeface="Arial" charset="0"/>
              </a:rPr>
              <a:t>вектор плотности потока массы</a:t>
            </a:r>
          </a:p>
          <a:p>
            <a:pPr>
              <a:defRPr/>
            </a:pPr>
            <a:r>
              <a:rPr lang="ru-RU" dirty="0">
                <a:solidFill>
                  <a:schemeClr val="accent5"/>
                </a:solidFill>
                <a:latin typeface="Arial" charset="0"/>
                <a:cs typeface="Arial" charset="0"/>
              </a:rPr>
              <a:t>П – </a:t>
            </a:r>
            <a:r>
              <a:rPr lang="en-US" dirty="0">
                <a:solidFill>
                  <a:schemeClr val="accent5"/>
                </a:solidFill>
                <a:latin typeface="Arial" charset="0"/>
                <a:cs typeface="Arial" charset="0"/>
              </a:rPr>
              <a:t> </a:t>
            </a:r>
            <a:r>
              <a:rPr lang="ru-RU" dirty="0">
                <a:solidFill>
                  <a:schemeClr val="accent5"/>
                </a:solidFill>
                <a:latin typeface="Arial" charset="0"/>
                <a:cs typeface="Arial" charset="0"/>
              </a:rPr>
              <a:t>тензор вязких напряжений                        надо определить </a:t>
            </a:r>
          </a:p>
          <a:p>
            <a:pPr>
              <a:defRPr/>
            </a:pPr>
            <a:r>
              <a:rPr lang="en-US" b="1" dirty="0">
                <a:solidFill>
                  <a:schemeClr val="accent5"/>
                </a:solidFill>
                <a:latin typeface="Arial" charset="0"/>
                <a:cs typeface="Arial" charset="0"/>
              </a:rPr>
              <a:t>q</a:t>
            </a:r>
            <a:r>
              <a:rPr lang="en-US" dirty="0">
                <a:solidFill>
                  <a:schemeClr val="accent5"/>
                </a:solidFill>
                <a:latin typeface="Arial" charset="0"/>
                <a:cs typeface="Arial" charset="0"/>
              </a:rPr>
              <a:t> –  </a:t>
            </a:r>
            <a:r>
              <a:rPr lang="ru-RU" dirty="0">
                <a:solidFill>
                  <a:schemeClr val="accent5"/>
                </a:solidFill>
                <a:latin typeface="Arial" charset="0"/>
                <a:cs typeface="Arial" charset="0"/>
              </a:rPr>
              <a:t>вектор теплового потока</a:t>
            </a:r>
          </a:p>
        </p:txBody>
      </p:sp>
      <p:sp>
        <p:nvSpPr>
          <p:cNvPr id="10" name="Accolade fermante 9">
            <a:extLst>
              <a:ext uri="{FF2B5EF4-FFF2-40B4-BE49-F238E27FC236}">
                <a16:creationId xmlns:a16="http://schemas.microsoft.com/office/drawing/2014/main" id="{075DD24C-8D1E-444B-A73D-D701F0A77D90}"/>
              </a:ext>
            </a:extLst>
          </p:cNvPr>
          <p:cNvSpPr/>
          <p:nvPr/>
        </p:nvSpPr>
        <p:spPr>
          <a:xfrm>
            <a:off x="5072063" y="5357813"/>
            <a:ext cx="285750" cy="785812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6C61CCB-1841-B1A3-266D-335A6DB589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DD9EAA-6592-4679-9ACE-17FFACE214B5}" type="slidenum">
              <a:rPr lang="fr-FR" smtClean="0"/>
              <a:pPr>
                <a:defRPr/>
              </a:pPr>
              <a:t>3</a:t>
            </a:fld>
            <a:endParaRPr lang="fr-FR" dirty="0"/>
          </a:p>
        </p:txBody>
      </p:sp>
    </p:spTree>
  </p:cSld>
  <p:clrMapOvr>
    <a:masterClrMapping/>
  </p:clrMapOvr>
  <p:transition spd="slow" advClick="0" advTm="38000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8">
            <a:extLst>
              <a:ext uri="{FF2B5EF4-FFF2-40B4-BE49-F238E27FC236}">
                <a16:creationId xmlns:a16="http://schemas.microsoft.com/office/drawing/2014/main" id="{FBCBF10E-7AA0-4B0A-8F26-4761F96872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42875"/>
            <a:ext cx="82296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2400">
              <a:solidFill>
                <a:schemeClr val="tx2"/>
              </a:solidFill>
            </a:endParaRPr>
          </a:p>
        </p:txBody>
      </p:sp>
      <p:sp>
        <p:nvSpPr>
          <p:cNvPr id="16387" name="Содержимое 3">
            <a:extLst>
              <a:ext uri="{FF2B5EF4-FFF2-40B4-BE49-F238E27FC236}">
                <a16:creationId xmlns:a16="http://schemas.microsoft.com/office/drawing/2014/main" id="{587735A1-74F7-4028-B8C9-31995C1D9D01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28625" y="214313"/>
            <a:ext cx="8143875" cy="600075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dirty="0"/>
              <a:t>       </a:t>
            </a:r>
            <a:r>
              <a:rPr lang="ru-RU" dirty="0"/>
              <a:t>      </a:t>
            </a:r>
            <a:endParaRPr lang="en-US" dirty="0">
              <a:solidFill>
                <a:schemeClr val="tx1"/>
              </a:solidFill>
            </a:endParaRPr>
          </a:p>
          <a:p>
            <a:pPr marL="0" indent="0" algn="ctr" eaLnBrk="1" hangingPunct="1">
              <a:buNone/>
              <a:defRPr/>
            </a:pPr>
            <a:r>
              <a:rPr lang="ru-RU" dirty="0">
                <a:solidFill>
                  <a:schemeClr val="accent2"/>
                </a:solidFill>
              </a:rPr>
              <a:t>В следующий раз я расскажу</a:t>
            </a:r>
            <a:endParaRPr lang="fr-FR" dirty="0">
              <a:solidFill>
                <a:schemeClr val="accent2"/>
              </a:solidFill>
            </a:endParaRPr>
          </a:p>
          <a:p>
            <a:pPr marL="0" indent="0" algn="ctr" eaLnBrk="1" hangingPunct="1">
              <a:buNone/>
              <a:defRPr/>
            </a:pPr>
            <a:r>
              <a:rPr lang="ru-RU" dirty="0">
                <a:solidFill>
                  <a:schemeClr val="accent2"/>
                </a:solidFill>
              </a:rPr>
              <a:t>о численных алгоритмах</a:t>
            </a:r>
            <a:endParaRPr lang="fr-FR" dirty="0">
              <a:solidFill>
                <a:schemeClr val="accent2"/>
              </a:solidFill>
            </a:endParaRPr>
          </a:p>
          <a:p>
            <a:pPr marL="0" indent="0" algn="ctr" eaLnBrk="1" hangingPunct="1">
              <a:buNone/>
              <a:defRPr/>
            </a:pPr>
            <a:r>
              <a:rPr lang="ru-RU" dirty="0">
                <a:solidFill>
                  <a:schemeClr val="accent2"/>
                </a:solidFill>
              </a:rPr>
              <a:t>для решения системы КГД уравнений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0AF33AA-8550-BC0B-2A13-C2B82DE45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C4A81-AF9F-4D95-8DCB-898D0A8404C2}" type="slidenum">
              <a:rPr lang="ru-RU" altLang="ru-RU" smtClean="0"/>
              <a:pPr/>
              <a:t>30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68309696"/>
      </p:ext>
    </p:extLst>
  </p:cSld>
  <p:clrMapOvr>
    <a:masterClrMapping/>
  </p:clrMapOvr>
  <p:transition spd="slow" advClick="0" advTm="1500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Rectangle 4">
            <a:extLst>
              <a:ext uri="{FF2B5EF4-FFF2-40B4-BE49-F238E27FC236}">
                <a16:creationId xmlns:a16="http://schemas.microsoft.com/office/drawing/2014/main" id="{7999C244-63FD-4745-89CE-5CD97BAE4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8" y="505122"/>
            <a:ext cx="7585075" cy="5847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ru-RU" altLang="ru-RU" sz="2000" dirty="0"/>
              <a:t>Нужно определить</a:t>
            </a:r>
            <a:r>
              <a:rPr lang="en-US" altLang="ru-RU" dirty="0"/>
              <a:t> </a:t>
            </a:r>
            <a:r>
              <a:rPr lang="en-US" altLang="ru-RU" b="1" dirty="0" err="1"/>
              <a:t>j</a:t>
            </a:r>
            <a:r>
              <a:rPr lang="en-US" altLang="ru-RU" dirty="0" err="1"/>
              <a:t>m</a:t>
            </a:r>
            <a:r>
              <a:rPr lang="en-US" altLang="ru-RU" dirty="0"/>
              <a:t>, </a:t>
            </a:r>
            <a:r>
              <a:rPr lang="ru-RU" altLang="ru-RU" dirty="0"/>
              <a:t>П</a:t>
            </a:r>
            <a:r>
              <a:rPr lang="en-US" altLang="ru-RU" dirty="0"/>
              <a:t>, </a:t>
            </a:r>
            <a:r>
              <a:rPr lang="ru-RU" altLang="ru-RU" dirty="0"/>
              <a:t>и </a:t>
            </a:r>
            <a:r>
              <a:rPr lang="en-US" altLang="ru-RU" b="1" dirty="0"/>
              <a:t>q</a:t>
            </a:r>
            <a:r>
              <a:rPr lang="ru-RU" altLang="ru-RU" dirty="0"/>
              <a:t> </a:t>
            </a:r>
            <a:r>
              <a:rPr lang="ru-RU" altLang="ru-RU" sz="2000" dirty="0"/>
              <a:t>таким образом, чтобы</a:t>
            </a:r>
            <a:r>
              <a:rPr lang="fr-FR" altLang="ru-RU" sz="2000" dirty="0"/>
              <a:t> </a:t>
            </a:r>
            <a:r>
              <a:rPr lang="ru-RU" altLang="ru-RU" sz="2000" dirty="0"/>
              <a:t>для системы уравнений газовой динамики были справедливы законы сохранения:</a:t>
            </a:r>
          </a:p>
          <a:p>
            <a:endParaRPr lang="ru-RU" altLang="ru-RU" sz="2000" dirty="0"/>
          </a:p>
          <a:p>
            <a:pPr lvl="2">
              <a:buFontTx/>
              <a:buChar char="•"/>
            </a:pPr>
            <a:r>
              <a:rPr lang="ru-RU" altLang="ru-RU" sz="2200" dirty="0"/>
              <a:t>массы</a:t>
            </a:r>
          </a:p>
          <a:p>
            <a:pPr lvl="2">
              <a:buFontTx/>
              <a:buChar char="•"/>
            </a:pPr>
            <a:r>
              <a:rPr lang="ru-RU" altLang="ru-RU" sz="2200" dirty="0"/>
              <a:t>импульса</a:t>
            </a:r>
          </a:p>
          <a:p>
            <a:pPr lvl="2">
              <a:buFontTx/>
              <a:buChar char="•"/>
            </a:pPr>
            <a:r>
              <a:rPr lang="ru-RU" altLang="ru-RU" sz="2200" dirty="0"/>
              <a:t>полной энергии</a:t>
            </a:r>
          </a:p>
          <a:p>
            <a:pPr lvl="2">
              <a:buFontTx/>
              <a:buChar char="•"/>
            </a:pPr>
            <a:r>
              <a:rPr lang="ru-RU" altLang="ru-RU" sz="2200" dirty="0"/>
              <a:t>момента импульса</a:t>
            </a:r>
          </a:p>
          <a:p>
            <a:endParaRPr lang="ru-RU" altLang="ru-RU" dirty="0"/>
          </a:p>
          <a:p>
            <a:r>
              <a:rPr lang="ru-RU" altLang="ru-RU" sz="2000" dirty="0"/>
              <a:t>Система уравнений являлась диссипативной, то есть для уравнений газовой динамики должен выполняться второй закон термодинамики в виде теоремы о балансе энтропии.</a:t>
            </a:r>
          </a:p>
          <a:p>
            <a:endParaRPr lang="ru-RU" altLang="ru-RU" sz="2000" dirty="0"/>
          </a:p>
          <a:p>
            <a:r>
              <a:rPr lang="ru-RU" altLang="ru-RU" dirty="0"/>
              <a:t>Закон сохранения момента импульса и теорема о балансе энтропии должны быть следствиями первых трех законов сохранения.</a:t>
            </a:r>
          </a:p>
          <a:p>
            <a:endParaRPr lang="ru-RU" altLang="ru-RU" dirty="0"/>
          </a:p>
          <a:p>
            <a:r>
              <a:rPr lang="ru-RU" altLang="ru-RU" dirty="0"/>
              <a:t>Преобразование Галилея – инвариантность системы уравнений при переходе от одной инерциальной системы координат к другой.</a:t>
            </a:r>
          </a:p>
          <a:p>
            <a:r>
              <a:rPr lang="en-US" altLang="ru-RU" dirty="0"/>
              <a:t>	</a:t>
            </a:r>
            <a:endParaRPr lang="ru-RU" altLang="ru-RU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200E511-1EF4-4DD2-D01B-7BE33BD6A4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8EE7D3-F67C-4526-8768-729CA2306847}" type="slidenum">
              <a:rPr lang="fr-FR" smtClean="0"/>
              <a:pPr>
                <a:defRPr/>
              </a:pPr>
              <a:t>4</a:t>
            </a:fld>
            <a:endParaRPr lang="fr-FR" dirty="0"/>
          </a:p>
        </p:txBody>
      </p:sp>
    </p:spTree>
  </p:cSld>
  <p:clrMapOvr>
    <a:masterClrMapping/>
  </p:clrMapOvr>
  <p:transition spd="slow" advClick="0" advTm="208000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1" name="Object 6">
            <a:extLst>
              <a:ext uri="{FF2B5EF4-FFF2-40B4-BE49-F238E27FC236}">
                <a16:creationId xmlns:a16="http://schemas.microsoft.com/office/drawing/2014/main" id="{FC1B4021-7957-4C48-9BD0-50D2730BB2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9406406"/>
              </p:ext>
            </p:extLst>
          </p:nvPr>
        </p:nvGraphicFramePr>
        <p:xfrm>
          <a:off x="971600" y="3446264"/>
          <a:ext cx="6924675" cy="2065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517900" imgH="1066800" progId="">
                  <p:embed/>
                </p:oleObj>
              </mc:Choice>
              <mc:Fallback>
                <p:oleObj name="Equation" r:id="rId2" imgW="3517900" imgH="1066800" progId="">
                  <p:embed/>
                  <p:pic>
                    <p:nvPicPr>
                      <p:cNvPr id="7171" name="Object 6">
                        <a:extLst>
                          <a:ext uri="{FF2B5EF4-FFF2-40B4-BE49-F238E27FC236}">
                            <a16:creationId xmlns:a16="http://schemas.microsoft.com/office/drawing/2014/main" id="{FC1B4021-7957-4C48-9BD0-50D2730BB25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3446264"/>
                        <a:ext cx="6924675" cy="2065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re 2">
            <a:extLst>
              <a:ext uri="{FF2B5EF4-FFF2-40B4-BE49-F238E27FC236}">
                <a16:creationId xmlns:a16="http://schemas.microsoft.com/office/drawing/2014/main" id="{55B3D968-38B3-9F9B-F859-514EA82B3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97" y="300667"/>
            <a:ext cx="8715375" cy="642938"/>
          </a:xfrm>
        </p:spPr>
        <p:txBody>
          <a:bodyPr/>
          <a:lstStyle/>
          <a:p>
            <a:r>
              <a:rPr lang="ru-RU" dirty="0"/>
              <a:t>Классическое замыкание</a:t>
            </a:r>
            <a:r>
              <a:rPr lang="fr-FR" dirty="0"/>
              <a:t>:</a:t>
            </a:r>
            <a:br>
              <a:rPr lang="ru-RU" dirty="0"/>
            </a:br>
            <a:r>
              <a:rPr lang="ru-RU" dirty="0"/>
              <a:t>система уравнений Навье(1822) - Стокса</a:t>
            </a:r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E46C206-6532-D2F0-C92E-D845081FCF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8EE7D3-F67C-4526-8768-729CA2306847}" type="slidenum">
              <a:rPr lang="fr-FR" smtClean="0"/>
              <a:pPr>
                <a:defRPr/>
              </a:pPr>
              <a:t>5</a:t>
            </a:fld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A984648-CC67-BA79-BCA7-0402E676264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14312" y="1412776"/>
            <a:ext cx="8715375" cy="1578546"/>
          </a:xfrm>
        </p:spPr>
        <p:txBody>
          <a:bodyPr/>
          <a:lstStyle/>
          <a:p>
            <a:pPr lvl="1"/>
            <a:r>
              <a:rPr lang="ru-RU" dirty="0"/>
              <a:t>Вектор плотности потока массы </a:t>
            </a:r>
            <a:r>
              <a:rPr lang="ru-RU" i="1" dirty="0" err="1"/>
              <a:t>j</a:t>
            </a:r>
            <a:r>
              <a:rPr lang="ru-RU" i="1" baseline="-25000" dirty="0" err="1"/>
              <a:t>m</a:t>
            </a:r>
            <a:r>
              <a:rPr lang="ru-RU" dirty="0"/>
              <a:t> равен среднему импульсу единицы объема</a:t>
            </a:r>
          </a:p>
          <a:p>
            <a:pPr lvl="1"/>
            <a:r>
              <a:rPr lang="ru-RU" dirty="0"/>
              <a:t>Закон Ньютона для тензора вязких напряжений</a:t>
            </a:r>
          </a:p>
          <a:p>
            <a:pPr lvl="1"/>
            <a:r>
              <a:rPr lang="ru-RU" dirty="0"/>
              <a:t>Закон Фурье для теплового потока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0492901"/>
      </p:ext>
    </p:extLst>
  </p:cSld>
  <p:clrMapOvr>
    <a:masterClrMapping/>
  </p:clrMapOvr>
  <p:transition spd="slow" advClick="0" advTm="7000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>
            <a:extLst>
              <a:ext uri="{FF2B5EF4-FFF2-40B4-BE49-F238E27FC236}">
                <a16:creationId xmlns:a16="http://schemas.microsoft.com/office/drawing/2014/main" id="{1ED8B359-62C2-4483-B45C-EC87541E40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187230"/>
              </p:ext>
            </p:extLst>
          </p:nvPr>
        </p:nvGraphicFramePr>
        <p:xfrm>
          <a:off x="1259632" y="980728"/>
          <a:ext cx="5526088" cy="438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171520" imgH="1841400" progId="">
                  <p:embed/>
                </p:oleObj>
              </mc:Choice>
              <mc:Fallback>
                <p:oleObj name="Equation" r:id="rId2" imgW="2171520" imgH="1841400" progId="">
                  <p:embed/>
                  <p:pic>
                    <p:nvPicPr>
                      <p:cNvPr id="3074" name="Object 2">
                        <a:extLst>
                          <a:ext uri="{FF2B5EF4-FFF2-40B4-BE49-F238E27FC236}">
                            <a16:creationId xmlns:a16="http://schemas.microsoft.com/office/drawing/2014/main" id="{1ED8B359-62C2-4483-B45C-EC87541E406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980728"/>
                        <a:ext cx="5526088" cy="4386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Прямоугольник 3">
            <a:extLst>
              <a:ext uri="{FF2B5EF4-FFF2-40B4-BE49-F238E27FC236}">
                <a16:creationId xmlns:a16="http://schemas.microsoft.com/office/drawing/2014/main" id="{979E7956-0D01-4417-9830-5E1D30E74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5286375"/>
            <a:ext cx="80724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/>
              <a:t>Уравнение баланса энтропии есть следствие уравнений сохранения массы, импульса и энергии. Производство энтропии неотрицательно, что показывает </a:t>
            </a:r>
            <a:r>
              <a:rPr lang="ru-RU" altLang="ru-RU" dirty="0" err="1"/>
              <a:t>диссипативность</a:t>
            </a:r>
            <a:r>
              <a:rPr lang="ru-RU" altLang="ru-RU" dirty="0"/>
              <a:t> системы уравнений.</a:t>
            </a:r>
            <a:endParaRPr lang="fr-FR" altLang="ru-RU" sz="240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D33D948-365C-7827-19C8-3114B8E75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Уравнение баланса энтропии </a:t>
            </a:r>
            <a:r>
              <a:rPr lang="fr-FR" i="1" dirty="0"/>
              <a:t>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2751FFB-734B-5AE5-A390-F64247ED3E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8EE7D3-F67C-4526-8768-729CA2306847}" type="slidenum">
              <a:rPr lang="fr-FR" smtClean="0"/>
              <a:pPr>
                <a:defRPr/>
              </a:pPr>
              <a:t>6</a:t>
            </a:fld>
            <a:endParaRPr lang="fr-FR" dirty="0"/>
          </a:p>
        </p:txBody>
      </p:sp>
    </p:spTree>
  </p:cSld>
  <p:clrMapOvr>
    <a:masterClrMapping/>
  </p:clrMapOvr>
  <p:transition spd="slow" advClick="0" advTm="9000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8">
            <a:extLst>
              <a:ext uri="{FF2B5EF4-FFF2-40B4-BE49-F238E27FC236}">
                <a16:creationId xmlns:a16="http://schemas.microsoft.com/office/drawing/2014/main" id="{292912F6-7437-496A-8579-E02121163466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11188" y="0"/>
            <a:ext cx="82296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2400">
              <a:solidFill>
                <a:schemeClr val="tx2"/>
              </a:solidFill>
            </a:endParaRPr>
          </a:p>
        </p:txBody>
      </p:sp>
      <p:sp>
        <p:nvSpPr>
          <p:cNvPr id="12291" name="Содержимое 3">
            <a:extLst>
              <a:ext uri="{FF2B5EF4-FFF2-40B4-BE49-F238E27FC236}">
                <a16:creationId xmlns:a16="http://schemas.microsoft.com/office/drawing/2014/main" id="{25D28DC6-4F64-498B-9281-52084809B456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500063" y="357188"/>
            <a:ext cx="8143875" cy="6215062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ru-RU" sz="2000" dirty="0">
                <a:solidFill>
                  <a:schemeClr val="tx1"/>
                </a:solidFill>
              </a:rPr>
              <a:t>Попытки расширить возможности системы уравнений Навье-Стокса и построить новые вычислительные алгоритмы вызывают постоянный интерес исследователей</a:t>
            </a:r>
            <a:br>
              <a:rPr lang="en-US" sz="2000" dirty="0">
                <a:solidFill>
                  <a:schemeClr val="tx1"/>
                </a:solidFill>
              </a:rPr>
            </a:br>
            <a:endParaRPr lang="en-US" sz="2000" dirty="0">
              <a:solidFill>
                <a:schemeClr val="tx1"/>
              </a:solidFill>
            </a:endParaRPr>
          </a:p>
          <a:p>
            <a:pPr marL="0" indent="0" eaLnBrk="1" hangingPunct="1">
              <a:buFont typeface="Arial" charset="0"/>
              <a:buNone/>
              <a:defRPr/>
            </a:pPr>
            <a:r>
              <a:rPr lang="ru-RU" sz="2000" dirty="0" err="1">
                <a:solidFill>
                  <a:schemeClr val="tx1"/>
                </a:solidFill>
              </a:rPr>
              <a:t>Квазигазодинамические</a:t>
            </a:r>
            <a:r>
              <a:rPr lang="ru-RU" sz="2000" dirty="0">
                <a:solidFill>
                  <a:schemeClr val="tx1"/>
                </a:solidFill>
              </a:rPr>
              <a:t>  уравнения и другие модели – семейство так называемых  двухскоростных (</a:t>
            </a:r>
            <a:r>
              <a:rPr lang="en-US" sz="2000" dirty="0">
                <a:solidFill>
                  <a:schemeClr val="tx1"/>
                </a:solidFill>
              </a:rPr>
              <a:t>“two-velocity”</a:t>
            </a:r>
            <a:r>
              <a:rPr lang="ru-RU" sz="2000" dirty="0">
                <a:solidFill>
                  <a:schemeClr val="tx1"/>
                </a:solidFill>
              </a:rPr>
              <a:t>) гидродинамических моделей</a:t>
            </a:r>
            <a:endParaRPr lang="en-US" sz="2000" dirty="0">
              <a:solidFill>
                <a:schemeClr val="tx1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en-US" i="1" dirty="0">
                <a:solidFill>
                  <a:schemeClr val="tx1"/>
                </a:solidFill>
              </a:rPr>
              <a:t>u</a:t>
            </a:r>
            <a:r>
              <a:rPr lang="en-US" dirty="0">
                <a:solidFill>
                  <a:schemeClr val="tx1"/>
                </a:solidFill>
              </a:rPr>
              <a:t> –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ru-RU" sz="2000" dirty="0">
                <a:solidFill>
                  <a:schemeClr val="tx1"/>
                </a:solidFill>
              </a:rPr>
              <a:t>скорость, связанная с переносом импульса жидкой частицы</a:t>
            </a:r>
            <a:endParaRPr lang="en-US" sz="2000" dirty="0">
              <a:solidFill>
                <a:schemeClr val="tx1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en-US" i="1" dirty="0">
                <a:solidFill>
                  <a:schemeClr val="tx1"/>
                </a:solidFill>
              </a:rPr>
              <a:t>J</a:t>
            </a:r>
            <a:r>
              <a:rPr lang="en-US" dirty="0">
                <a:solidFill>
                  <a:schemeClr val="tx1"/>
                </a:solidFill>
              </a:rPr>
              <a:t>/ </a:t>
            </a:r>
            <a:r>
              <a:rPr lang="en-US" i="1" dirty="0">
                <a:solidFill>
                  <a:schemeClr val="tx1"/>
                </a:solidFill>
              </a:rPr>
              <a:t>ρ</a:t>
            </a:r>
            <a:r>
              <a:rPr lang="en-US" dirty="0">
                <a:solidFill>
                  <a:schemeClr val="tx1"/>
                </a:solidFill>
              </a:rPr>
              <a:t>  -- </a:t>
            </a:r>
            <a:r>
              <a:rPr lang="ru-RU" sz="2000" dirty="0">
                <a:solidFill>
                  <a:schemeClr val="tx1"/>
                </a:solidFill>
              </a:rPr>
              <a:t>скорость, связанная с переносом массы </a:t>
            </a:r>
            <a:endParaRPr lang="en-US" sz="2000" dirty="0">
              <a:solidFill>
                <a:schemeClr val="tx1"/>
              </a:solidFill>
            </a:endParaRPr>
          </a:p>
          <a:p>
            <a:pPr eaLnBrk="1" hangingPunct="1">
              <a:buFontTx/>
              <a:buNone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ru-RU" sz="2000" dirty="0"/>
              <a:t>Работы </a:t>
            </a:r>
            <a:endParaRPr lang="en-US" sz="2000" dirty="0"/>
          </a:p>
          <a:p>
            <a:pPr eaLnBrk="1" hangingPunct="1">
              <a:buFontTx/>
              <a:buNone/>
              <a:defRPr/>
            </a:pPr>
            <a:r>
              <a:rPr lang="ru-RU" sz="2000" dirty="0" err="1">
                <a:solidFill>
                  <a:schemeClr val="tx1"/>
                </a:solidFill>
              </a:rPr>
              <a:t>Н.А.Слезкина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ru-RU" sz="2000" dirty="0">
                <a:solidFill>
                  <a:schemeClr val="tx1"/>
                </a:solidFill>
              </a:rPr>
              <a:t> и </a:t>
            </a:r>
            <a:r>
              <a:rPr lang="ru-RU" sz="2000" dirty="0" err="1">
                <a:solidFill>
                  <a:schemeClr val="tx1"/>
                </a:solidFill>
              </a:rPr>
              <a:t>С.В.Валландера</a:t>
            </a:r>
            <a:r>
              <a:rPr lang="en-US" sz="2000" dirty="0">
                <a:solidFill>
                  <a:schemeClr val="tx1"/>
                </a:solidFill>
              </a:rPr>
              <a:t>(1951),</a:t>
            </a:r>
          </a:p>
          <a:p>
            <a:pPr eaLnBrk="1" hangingPunct="1">
              <a:buFontTx/>
              <a:buNone/>
              <a:defRPr/>
            </a:pPr>
            <a:r>
              <a:rPr lang="ru-RU" sz="2000" dirty="0" err="1">
                <a:solidFill>
                  <a:schemeClr val="tx1"/>
                </a:solidFill>
              </a:rPr>
              <a:t>Ю.Л.Климонтовича</a:t>
            </a:r>
            <a:r>
              <a:rPr lang="en-US" sz="2000" dirty="0">
                <a:solidFill>
                  <a:schemeClr val="tx1"/>
                </a:solidFill>
              </a:rPr>
              <a:t> (1992), </a:t>
            </a:r>
            <a:r>
              <a:rPr lang="ru-RU" sz="2000" dirty="0">
                <a:solidFill>
                  <a:schemeClr val="tx1"/>
                </a:solidFill>
              </a:rPr>
              <a:t>Б.В.Алексеева (1997),</a:t>
            </a:r>
            <a:endParaRPr lang="fr-FR" sz="2000" dirty="0">
              <a:solidFill>
                <a:schemeClr val="tx1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en-US" sz="2000" dirty="0">
                <a:solidFill>
                  <a:schemeClr val="tx1"/>
                </a:solidFill>
              </a:rPr>
              <a:t>Brenner </a:t>
            </a:r>
            <a:r>
              <a:rPr lang="ru-RU" sz="2000" dirty="0">
                <a:solidFill>
                  <a:schemeClr val="tx1"/>
                </a:solidFill>
              </a:rPr>
              <a:t>(</a:t>
            </a:r>
            <a:r>
              <a:rPr lang="en-US" sz="2000" dirty="0">
                <a:solidFill>
                  <a:schemeClr val="tx1"/>
                </a:solidFill>
              </a:rPr>
              <a:t>2004), </a:t>
            </a:r>
            <a:r>
              <a:rPr lang="en-US" sz="2000" dirty="0" err="1">
                <a:solidFill>
                  <a:schemeClr val="tx1"/>
                </a:solidFill>
              </a:rPr>
              <a:t>Ottinger</a:t>
            </a:r>
            <a:r>
              <a:rPr lang="en-US" sz="2000" dirty="0">
                <a:solidFill>
                  <a:schemeClr val="tx1"/>
                </a:solidFill>
              </a:rPr>
              <a:t> (2005), </a:t>
            </a:r>
            <a:r>
              <a:rPr lang="en-US" sz="2000" dirty="0" err="1">
                <a:solidFill>
                  <a:schemeClr val="tx1"/>
                </a:solidFill>
              </a:rPr>
              <a:t>Streater</a:t>
            </a:r>
            <a:r>
              <a:rPr lang="en-US" sz="2000" dirty="0">
                <a:solidFill>
                  <a:schemeClr val="tx1"/>
                </a:solidFill>
              </a:rPr>
              <a:t> (2006)</a:t>
            </a:r>
          </a:p>
          <a:p>
            <a:pPr eaLnBrk="1" hangingPunct="1">
              <a:buFontTx/>
              <a:buNone/>
              <a:defRPr/>
            </a:pPr>
            <a:r>
              <a:rPr lang="en-US" sz="2000" dirty="0">
                <a:solidFill>
                  <a:schemeClr val="tx1"/>
                </a:solidFill>
              </a:rPr>
              <a:t>….</a:t>
            </a:r>
            <a:r>
              <a:rPr lang="ru-RU" sz="2000" dirty="0">
                <a:solidFill>
                  <a:schemeClr val="tx1"/>
                </a:solidFill>
              </a:rPr>
              <a:t>и наши работы начиная с </a:t>
            </a:r>
            <a:r>
              <a:rPr lang="en-US" sz="2000" dirty="0">
                <a:solidFill>
                  <a:schemeClr val="tx1"/>
                </a:solidFill>
              </a:rPr>
              <a:t>1992</a:t>
            </a:r>
            <a:r>
              <a:rPr lang="ru-RU" sz="2000" dirty="0">
                <a:solidFill>
                  <a:schemeClr val="tx1"/>
                </a:solidFill>
              </a:rPr>
              <a:t> г. </a:t>
            </a:r>
            <a:endParaRPr lang="en-US" sz="2000" dirty="0">
              <a:solidFill>
                <a:schemeClr val="tx1"/>
              </a:solidFill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en-US" dirty="0"/>
          </a:p>
          <a:p>
            <a:pPr eaLnBrk="1" hangingPunct="1">
              <a:buFont typeface="Arial" charset="0"/>
              <a:buChar char="•"/>
              <a:defRPr/>
            </a:pPr>
            <a:endParaRPr lang="ru-RU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C3D39DC-2D4C-536C-63D9-A8FF3217F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C4A81-AF9F-4D95-8DCB-898D0A8404C2}" type="slidenum">
              <a:rPr lang="ru-RU" altLang="ru-RU" smtClean="0"/>
              <a:pPr/>
              <a:t>7</a:t>
            </a:fld>
            <a:endParaRPr lang="ru-RU" altLang="ru-RU"/>
          </a:p>
        </p:txBody>
      </p:sp>
    </p:spTree>
  </p:cSld>
  <p:clrMapOvr>
    <a:masterClrMapping/>
  </p:clrMapOvr>
  <p:transition spd="slow" advClick="0" advTm="198000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8">
            <a:extLst>
              <a:ext uri="{FF2B5EF4-FFF2-40B4-BE49-F238E27FC236}">
                <a16:creationId xmlns:a16="http://schemas.microsoft.com/office/drawing/2014/main" id="{77484D96-3CE0-4A52-916D-96C4D5C6D50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11188" y="0"/>
            <a:ext cx="82296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2400">
              <a:solidFill>
                <a:schemeClr val="tx2"/>
              </a:solidFill>
            </a:endParaRPr>
          </a:p>
        </p:txBody>
      </p:sp>
      <p:sp>
        <p:nvSpPr>
          <p:cNvPr id="36867" name="Содержимое 3">
            <a:extLst>
              <a:ext uri="{FF2B5EF4-FFF2-40B4-BE49-F238E27FC236}">
                <a16:creationId xmlns:a16="http://schemas.microsoft.com/office/drawing/2014/main" id="{B4AA358D-8716-42F2-801E-36BAAC8BCFA2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500063" y="382290"/>
            <a:ext cx="8143875" cy="6215062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ru-RU" dirty="0">
              <a:solidFill>
                <a:srgbClr val="FF0000"/>
              </a:solidFill>
            </a:endParaRPr>
          </a:p>
          <a:p>
            <a:r>
              <a:rPr lang="ru-RU" altLang="ru-RU" sz="2000" dirty="0" err="1">
                <a:solidFill>
                  <a:schemeClr val="tx1"/>
                </a:solidFill>
              </a:rPr>
              <a:t>Четверушкин.Б.Н</a:t>
            </a:r>
            <a:r>
              <a:rPr lang="ru-RU" altLang="ru-RU" sz="2000" dirty="0">
                <a:solidFill>
                  <a:schemeClr val="tx1"/>
                </a:solidFill>
              </a:rPr>
              <a:t>. </a:t>
            </a:r>
            <a:br>
              <a:rPr lang="fr-FR" altLang="ru-RU" sz="2000" dirty="0">
                <a:solidFill>
                  <a:schemeClr val="tx1"/>
                </a:solidFill>
              </a:rPr>
            </a:br>
            <a:r>
              <a:rPr lang="ru-RU" altLang="ru-RU" sz="2000" b="0" i="1" dirty="0">
                <a:solidFill>
                  <a:schemeClr val="tx1"/>
                </a:solidFill>
              </a:rPr>
              <a:t>Кинетические схемы и </a:t>
            </a:r>
            <a:r>
              <a:rPr lang="ru-RU" altLang="ru-RU" sz="2000" b="0" i="1" dirty="0" err="1">
                <a:solidFill>
                  <a:schemeClr val="tx1"/>
                </a:solidFill>
              </a:rPr>
              <a:t>квазигазодинамическая</a:t>
            </a:r>
            <a:r>
              <a:rPr lang="ru-RU" altLang="ru-RU" sz="2000" b="0" i="1" dirty="0">
                <a:solidFill>
                  <a:schemeClr val="tx1"/>
                </a:solidFill>
              </a:rPr>
              <a:t> система уравнений</a:t>
            </a:r>
            <a:r>
              <a:rPr lang="ru-RU" altLang="ru-RU" sz="2000" b="0" dirty="0">
                <a:solidFill>
                  <a:schemeClr val="tx1"/>
                </a:solidFill>
              </a:rPr>
              <a:t>. М.: Макс Пресс. 2004.</a:t>
            </a:r>
            <a:endParaRPr lang="fr-FR" altLang="ru-RU" sz="2000" b="0" dirty="0">
              <a:solidFill>
                <a:schemeClr val="tx1"/>
              </a:solidFill>
            </a:endParaRPr>
          </a:p>
          <a:p>
            <a:r>
              <a:rPr lang="ru-RU" altLang="ru-RU" sz="2000" dirty="0" err="1">
                <a:solidFill>
                  <a:schemeClr val="tx1"/>
                </a:solidFill>
              </a:rPr>
              <a:t>Шеретов</a:t>
            </a:r>
            <a:r>
              <a:rPr lang="ru-RU" altLang="ru-RU" sz="2000" dirty="0">
                <a:solidFill>
                  <a:schemeClr val="tx1"/>
                </a:solidFill>
              </a:rPr>
              <a:t> Ю.В.</a:t>
            </a:r>
            <a:br>
              <a:rPr lang="fr-FR" altLang="ru-RU" sz="2000" dirty="0">
                <a:solidFill>
                  <a:schemeClr val="tx1"/>
                </a:solidFill>
              </a:rPr>
            </a:br>
            <a:r>
              <a:rPr lang="ru-RU" altLang="ru-RU" sz="2000" b="0" i="1" dirty="0">
                <a:solidFill>
                  <a:schemeClr val="tx1"/>
                </a:solidFill>
              </a:rPr>
              <a:t>Динамика сплошных сред при пространственно-временном осреднении</a:t>
            </a:r>
            <a:r>
              <a:rPr lang="ru-RU" altLang="ru-RU" sz="2000" b="0" dirty="0">
                <a:solidFill>
                  <a:schemeClr val="tx1"/>
                </a:solidFill>
              </a:rPr>
              <a:t>. М.—Ижевск, НИЦ «Регулярная и хаотическая динамика»,  2009.</a:t>
            </a:r>
            <a:r>
              <a:rPr lang="en-US" altLang="ru-RU" sz="2000" b="0" dirty="0">
                <a:solidFill>
                  <a:schemeClr val="tx1"/>
                </a:solidFill>
              </a:rPr>
              <a:t> </a:t>
            </a:r>
            <a:endParaRPr lang="ru-RU" altLang="ru-RU" sz="2000" b="0" dirty="0">
              <a:solidFill>
                <a:schemeClr val="tx1"/>
              </a:solidFill>
            </a:endParaRPr>
          </a:p>
          <a:p>
            <a:endParaRPr lang="fr-FR" altLang="ru-RU" sz="2000" dirty="0">
              <a:solidFill>
                <a:schemeClr val="tx1"/>
              </a:solidFill>
            </a:endParaRPr>
          </a:p>
          <a:p>
            <a:r>
              <a:rPr lang="ru-RU" altLang="ru-RU" sz="2000" dirty="0">
                <a:solidFill>
                  <a:schemeClr val="tx1"/>
                </a:solidFill>
              </a:rPr>
              <a:t>Елизарова Т.Г. </a:t>
            </a:r>
            <a:br>
              <a:rPr lang="fr-FR" altLang="ru-RU" sz="2000" dirty="0">
                <a:solidFill>
                  <a:schemeClr val="tx1"/>
                </a:solidFill>
              </a:rPr>
            </a:br>
            <a:r>
              <a:rPr lang="ru-RU" altLang="ru-RU" sz="2000" b="0" i="1" dirty="0" err="1">
                <a:solidFill>
                  <a:schemeClr val="tx1"/>
                </a:solidFill>
              </a:rPr>
              <a:t>Квазигазодинамические</a:t>
            </a:r>
            <a:r>
              <a:rPr lang="ru-RU" altLang="ru-RU" sz="2000" b="0" i="1" dirty="0">
                <a:solidFill>
                  <a:schemeClr val="tx1"/>
                </a:solidFill>
              </a:rPr>
              <a:t> уравнения и методы расчета вязких течений</a:t>
            </a:r>
            <a:r>
              <a:rPr lang="ru-RU" altLang="ru-RU" sz="2000" b="0" dirty="0">
                <a:solidFill>
                  <a:schemeClr val="tx1"/>
                </a:solidFill>
              </a:rPr>
              <a:t>.  М.: Научный мир, 2007. </a:t>
            </a:r>
            <a:br>
              <a:rPr lang="fr-FR" altLang="ru-RU" sz="2000" b="0" dirty="0">
                <a:solidFill>
                  <a:schemeClr val="tx1"/>
                </a:solidFill>
              </a:rPr>
            </a:br>
            <a:r>
              <a:rPr lang="ru-RU" altLang="ru-RU" sz="2000" b="0" dirty="0">
                <a:solidFill>
                  <a:schemeClr val="tx1"/>
                </a:solidFill>
              </a:rPr>
              <a:t>(англ. перевод  </a:t>
            </a:r>
            <a:r>
              <a:rPr lang="fr-FR" altLang="ru-RU" sz="2000" b="0" dirty="0">
                <a:solidFill>
                  <a:schemeClr val="tx1"/>
                </a:solidFill>
              </a:rPr>
              <a:t>–</a:t>
            </a:r>
            <a:r>
              <a:rPr lang="ru-RU" altLang="ru-RU" sz="2000" b="0" dirty="0">
                <a:solidFill>
                  <a:schemeClr val="tx1"/>
                </a:solidFill>
              </a:rPr>
              <a:t> </a:t>
            </a:r>
            <a:r>
              <a:rPr lang="en-US" altLang="ru-RU" sz="2000" b="0" dirty="0">
                <a:solidFill>
                  <a:schemeClr val="tx1"/>
                </a:solidFill>
              </a:rPr>
              <a:t>Quasi</a:t>
            </a:r>
            <a:r>
              <a:rPr lang="ru-RU" altLang="ru-RU" sz="2000" b="0" dirty="0">
                <a:solidFill>
                  <a:schemeClr val="tx1"/>
                </a:solidFill>
              </a:rPr>
              <a:t>-</a:t>
            </a:r>
            <a:r>
              <a:rPr lang="en-US" altLang="ru-RU" sz="2000" b="0" dirty="0">
                <a:solidFill>
                  <a:schemeClr val="tx1"/>
                </a:solidFill>
              </a:rPr>
              <a:t>Gas Dynamic Equations</a:t>
            </a:r>
            <a:r>
              <a:rPr lang="ru-RU" altLang="ru-RU" sz="2000" b="0" dirty="0">
                <a:solidFill>
                  <a:schemeClr val="tx1"/>
                </a:solidFill>
              </a:rPr>
              <a:t>. </a:t>
            </a:r>
            <a:r>
              <a:rPr lang="en-US" altLang="ru-RU" sz="2000" b="0" dirty="0">
                <a:solidFill>
                  <a:schemeClr val="tx1"/>
                </a:solidFill>
              </a:rPr>
              <a:t>Springer</a:t>
            </a:r>
            <a:r>
              <a:rPr lang="ru-RU" altLang="ru-RU" sz="2000" b="0" dirty="0">
                <a:solidFill>
                  <a:schemeClr val="tx1"/>
                </a:solidFill>
              </a:rPr>
              <a:t> 2009)</a:t>
            </a:r>
            <a:br>
              <a:rPr lang="fr-FR" altLang="ru-RU" sz="2000" b="0" dirty="0">
                <a:solidFill>
                  <a:schemeClr val="tx1"/>
                </a:solidFill>
              </a:rPr>
            </a:br>
            <a:br>
              <a:rPr lang="fr-FR" altLang="ru-RU" sz="2000" b="0" dirty="0">
                <a:solidFill>
                  <a:schemeClr val="tx1"/>
                </a:solidFill>
              </a:rPr>
            </a:br>
            <a:r>
              <a:rPr lang="en-US" altLang="ru-RU" sz="2000" b="0" dirty="0">
                <a:solidFill>
                  <a:schemeClr val="tx1"/>
                </a:solidFill>
              </a:rPr>
              <a:t>http://www.imamod.ru/~elizar</a:t>
            </a:r>
          </a:p>
          <a:p>
            <a:pPr eaLnBrk="1" hangingPunct="1"/>
            <a:endParaRPr lang="ru-RU" altLang="ru-RU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FB29999-F0A4-1AE1-F37D-8582E318F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C4A81-AF9F-4D95-8DCB-898D0A8404C2}" type="slidenum">
              <a:rPr lang="ru-RU" altLang="ru-RU" smtClean="0"/>
              <a:pPr/>
              <a:t>8</a:t>
            </a:fld>
            <a:endParaRPr lang="ru-RU" altLang="ru-RU"/>
          </a:p>
        </p:txBody>
      </p:sp>
    </p:spTree>
  </p:cSld>
  <p:clrMapOvr>
    <a:masterClrMapping/>
  </p:clrMapOvr>
  <p:transition spd="slow" advClick="0" advTm="3200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79E5413-E768-20C8-B4EF-BC0C048F8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142875"/>
            <a:ext cx="8715375" cy="1168400"/>
          </a:xfrm>
        </p:spPr>
        <p:txBody>
          <a:bodyPr/>
          <a:lstStyle/>
          <a:p>
            <a:r>
              <a:rPr lang="ru-RU" dirty="0"/>
              <a:t>Определения газодинамических параметров  для системы Навье-Стокса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BE8780B-374C-AC47-72A7-A1D9059C0F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24316-3650-4CAF-83D0-BF26F4AFCFAD}" type="slidenum">
              <a:rPr lang="ru-RU" altLang="ru-RU" smtClean="0"/>
              <a:pPr/>
              <a:t>9</a:t>
            </a:fld>
            <a:endParaRPr lang="ru-RU" altLang="ru-RU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D703B2DD-BF8B-496D-88A5-D129A722D4FD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714375"/>
            <a:ext cx="4038600" cy="428625"/>
          </a:xfrm>
        </p:spPr>
        <p:txBody>
          <a:bodyPr/>
          <a:lstStyle/>
          <a:p>
            <a:pPr>
              <a:buFontTx/>
              <a:buNone/>
            </a:pPr>
            <a:r>
              <a:rPr lang="en-US" altLang="ru-RU" sz="2000"/>
              <a:t> </a:t>
            </a:r>
          </a:p>
          <a:p>
            <a:pPr>
              <a:buFontTx/>
              <a:buNone/>
            </a:pPr>
            <a:endParaRPr lang="ru-RU" altLang="ru-RU" sz="2000" b="1"/>
          </a:p>
        </p:txBody>
      </p:sp>
      <p:graphicFrame>
        <p:nvGraphicFramePr>
          <p:cNvPr id="4098" name="Object 2">
            <a:extLst>
              <a:ext uri="{FF2B5EF4-FFF2-40B4-BE49-F238E27FC236}">
                <a16:creationId xmlns:a16="http://schemas.microsoft.com/office/drawing/2014/main" id="{0F3A93F5-16F8-4995-A1FB-3899A6CA2E2E}"/>
              </a:ext>
            </a:extLst>
          </p:cNvPr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611488463"/>
              </p:ext>
            </p:extLst>
          </p:nvPr>
        </p:nvGraphicFramePr>
        <p:xfrm>
          <a:off x="4327525" y="2824816"/>
          <a:ext cx="3816350" cy="226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489040" imgH="1549080" progId="Equation.DSMT4">
                  <p:embed/>
                </p:oleObj>
              </mc:Choice>
              <mc:Fallback>
                <p:oleObj name="Equation" r:id="rId2" imgW="2489040" imgH="1549080" progId="Equation.DSMT4">
                  <p:embed/>
                  <p:pic>
                    <p:nvPicPr>
                      <p:cNvPr id="4098" name="Object 2">
                        <a:extLst>
                          <a:ext uri="{FF2B5EF4-FFF2-40B4-BE49-F238E27FC236}">
                            <a16:creationId xmlns:a16="http://schemas.microsoft.com/office/drawing/2014/main" id="{0F3A93F5-16F8-4995-A1FB-3899A6CA2E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7525" y="2824816"/>
                        <a:ext cx="3816350" cy="2265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7">
            <a:extLst>
              <a:ext uri="{FF2B5EF4-FFF2-40B4-BE49-F238E27FC236}">
                <a16:creationId xmlns:a16="http://schemas.microsoft.com/office/drawing/2014/main" id="{63755AFB-A2A5-45EB-A563-B6FADB215D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2349500"/>
            <a:ext cx="55451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ru-RU" altLang="ru-RU" sz="2000"/>
              <a:t>Пространственные средние</a:t>
            </a:r>
            <a:endParaRPr lang="ru-RU" altLang="ru-RU" sz="2000" b="1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6B69970-4C54-79A5-27E1-67289E06E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2383119"/>
            <a:ext cx="2232853" cy="2240474"/>
          </a:xfrm>
          <a:prstGeom prst="rect">
            <a:avLst/>
          </a:prstGeom>
        </p:spPr>
      </p:pic>
    </p:spTree>
  </p:cSld>
  <p:clrMapOvr>
    <a:masterClrMapping/>
  </p:clrMapOvr>
  <p:transition spd="slow" advClick="0" advTm="145000">
    <p:push dir="u"/>
  </p:transition>
</p:sld>
</file>

<file path=ppt/theme/theme1.xml><?xml version="1.0" encoding="utf-8"?>
<a:theme xmlns:a="http://schemas.openxmlformats.org/drawingml/2006/main" name="conference">
  <a:themeElements>
    <a:clrScheme name="jcl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0000"/>
      </a:accent1>
      <a:accent2>
        <a:srgbClr val="0000FF"/>
      </a:accent2>
      <a:accent3>
        <a:srgbClr val="00B050"/>
      </a:accent3>
      <a:accent4>
        <a:srgbClr val="F79646"/>
      </a:accent4>
      <a:accent5>
        <a:srgbClr val="800080"/>
      </a:accent5>
      <a:accent6>
        <a:srgbClr val="FFFF00"/>
      </a:accent6>
      <a:hlink>
        <a:srgbClr val="4BACC6"/>
      </a:hlink>
      <a:folHlink>
        <a:srgbClr val="8064A2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16906</TotalTime>
  <Words>1159</Words>
  <Application>Microsoft Office PowerPoint</Application>
  <PresentationFormat>Affichage à l'écran (4:3)</PresentationFormat>
  <Paragraphs>173</Paragraphs>
  <Slides>30</Slides>
  <Notes>6</Notes>
  <HiddenSlides>0</HiddenSlides>
  <MMClips>1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30</vt:i4>
      </vt:variant>
    </vt:vector>
  </HeadingPairs>
  <TitlesOfParts>
    <vt:vector size="38" baseType="lpstr">
      <vt:lpstr>Arial</vt:lpstr>
      <vt:lpstr>Calibri</vt:lpstr>
      <vt:lpstr>Symbol</vt:lpstr>
      <vt:lpstr>Times New Roman</vt:lpstr>
      <vt:lpstr>conference</vt:lpstr>
      <vt:lpstr>Equation</vt:lpstr>
      <vt:lpstr>Формула</vt:lpstr>
      <vt:lpstr>Equation.3</vt:lpstr>
      <vt:lpstr>Моделирование задач гидродинамики в рамках открытых пакетов  Уравнения газовой динамики со сглаживанием  проф. Елизарова Татьяна Геннадьевна </vt:lpstr>
      <vt:lpstr> План </vt:lpstr>
      <vt:lpstr>Система уравнений газовой динамики в виде законов сохранения</vt:lpstr>
      <vt:lpstr>Présentation PowerPoint</vt:lpstr>
      <vt:lpstr>Классическое замыкание: система уравнений Навье(1822) - Стокса</vt:lpstr>
      <vt:lpstr>Уравнение баланса энтропии s</vt:lpstr>
      <vt:lpstr>Présentation PowerPoint</vt:lpstr>
      <vt:lpstr>Présentation PowerPoint</vt:lpstr>
      <vt:lpstr>Определения газодинамических параметров  для системы Навье-Стокса</vt:lpstr>
      <vt:lpstr>Способы замыкания</vt:lpstr>
      <vt:lpstr>Неклассический способ замыкания -- квазигазодинамические уравнения (КГД)</vt:lpstr>
      <vt:lpstr>Кинетическая модель</vt:lpstr>
      <vt:lpstr>Форма уравнений в виде законов сохранения    --- КГД система</vt:lpstr>
      <vt:lpstr>Физический смысл параметра  </vt:lpstr>
      <vt:lpstr>Présentation PowerPoint</vt:lpstr>
      <vt:lpstr>Présentation PowerPoint</vt:lpstr>
      <vt:lpstr>Présentation PowerPoint</vt:lpstr>
      <vt:lpstr>Не строгий вывод КГД уравнений</vt:lpstr>
      <vt:lpstr>Уравнения Навье-Стокса</vt:lpstr>
      <vt:lpstr>Осредненное уравнение неразрывности (1)</vt:lpstr>
      <vt:lpstr>Осредненное уравнение неразрывности (2)</vt:lpstr>
      <vt:lpstr>Осредненное уравнение баланса импульса </vt:lpstr>
      <vt:lpstr>Квазигазодинамические уравнения</vt:lpstr>
      <vt:lpstr>Система для 1D плоского течения без внешних сил и источников</vt:lpstr>
      <vt:lpstr>Система квазигидродинамических (КГД) уравнений Ю.В.Шеретов, 1994 г.</vt:lpstr>
      <vt:lpstr>Течение вязкого слабосжимаемого газа</vt:lpstr>
      <vt:lpstr>Квазигидродинамические уравнения</vt:lpstr>
      <vt:lpstr>КГД система уравнений для вязкой несжимаемой жидкости</vt:lpstr>
      <vt:lpstr> Свойства КГД системы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Conférence, location, date</dc:title>
  <dc:creator>Jean-Claude LENGRAND</dc:creator>
  <cp:lastModifiedBy>Jean-Claude LENGRAND</cp:lastModifiedBy>
  <cp:revision>631</cp:revision>
  <dcterms:created xsi:type="dcterms:W3CDTF">2011-06-30T13:55:23Z</dcterms:created>
  <dcterms:modified xsi:type="dcterms:W3CDTF">2023-10-05T05:32:32Z</dcterms:modified>
</cp:coreProperties>
</file>